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drawings/drawing2.xml" ContentType="application/vnd.openxmlformats-officedocument.drawingml.chartshapes+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31"/>
  </p:notesMasterIdLst>
  <p:handoutMasterIdLst>
    <p:handoutMasterId r:id="rId32"/>
  </p:handoutMasterIdLst>
  <p:sldIdLst>
    <p:sldId id="257" r:id="rId2"/>
    <p:sldId id="310" r:id="rId3"/>
    <p:sldId id="316" r:id="rId4"/>
    <p:sldId id="332" r:id="rId5"/>
    <p:sldId id="325" r:id="rId6"/>
    <p:sldId id="259" r:id="rId7"/>
    <p:sldId id="309" r:id="rId8"/>
    <p:sldId id="323" r:id="rId9"/>
    <p:sldId id="326" r:id="rId10"/>
    <p:sldId id="342" r:id="rId11"/>
    <p:sldId id="343" r:id="rId12"/>
    <p:sldId id="344" r:id="rId13"/>
    <p:sldId id="345" r:id="rId14"/>
    <p:sldId id="338" r:id="rId15"/>
    <p:sldId id="339" r:id="rId16"/>
    <p:sldId id="318" r:id="rId17"/>
    <p:sldId id="327" r:id="rId18"/>
    <p:sldId id="334" r:id="rId19"/>
    <p:sldId id="341" r:id="rId20"/>
    <p:sldId id="321" r:id="rId21"/>
    <p:sldId id="312" r:id="rId22"/>
    <p:sldId id="336" r:id="rId23"/>
    <p:sldId id="317" r:id="rId24"/>
    <p:sldId id="313" r:id="rId25"/>
    <p:sldId id="340" r:id="rId26"/>
    <p:sldId id="329" r:id="rId27"/>
    <p:sldId id="330" r:id="rId28"/>
    <p:sldId id="314" r:id="rId29"/>
    <p:sldId id="346" r:id="rId30"/>
  </p:sldIdLst>
  <p:sldSz cx="10287000" cy="6858000" type="35mm"/>
  <p:notesSz cx="6858000" cy="9144000"/>
  <p:defaultTextStyle>
    <a:defPPr>
      <a:defRPr lang="en-US"/>
    </a:defPPr>
    <a:lvl1pPr algn="l" rtl="0" eaLnBrk="0" fontAlgn="base" hangingPunct="0">
      <a:spcBef>
        <a:spcPct val="0"/>
      </a:spcBef>
      <a:spcAft>
        <a:spcPct val="0"/>
      </a:spcAft>
      <a:defRPr sz="10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10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10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10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10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10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10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10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1000" kern="1200">
        <a:solidFill>
          <a:schemeClr val="tx1"/>
        </a:solidFill>
        <a:latin typeface="Times New Roman" pitchFamily="18"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DF9FF"/>
    <a:srgbClr val="CCECFF"/>
    <a:srgbClr val="66FFFF"/>
    <a:srgbClr val="66CCFF"/>
    <a:srgbClr val="00FF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showGuides="1">
      <p:cViewPr varScale="1">
        <p:scale>
          <a:sx n="108" d="100"/>
          <a:sy n="108" d="100"/>
        </p:scale>
        <p:origin x="-1192" y="-120"/>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38" d="100"/>
          <a:sy n="38" d="100"/>
        </p:scale>
        <p:origin x="-1530"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psf\WinShare\mba\whitesharkms\PopScenarioTesting.xlsx" TargetMode="External"/><Relationship Id="rId3"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psf\WinShare\mba\whitesharkms\WSageandgrowth.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psf\WinShare\mba\whitesharkms\PopScenarioTesting.xlsx" TargetMode="External"/><Relationship Id="rId3"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2775590551181"/>
          <c:y val="0.117392526423195"/>
          <c:w val="0.700193551692576"/>
          <c:h val="0.790310501509892"/>
        </c:manualLayout>
      </c:layout>
      <c:lineChart>
        <c:grouping val="standard"/>
        <c:varyColors val="0"/>
        <c:ser>
          <c:idx val="0"/>
          <c:order val="0"/>
          <c:tx>
            <c:v>Base, 30/15/1.55</c:v>
          </c:tx>
          <c:val>
            <c:numRef>
              <c:f>'Sep2013-2'!$P$20:$P$89</c:f>
              <c:numCache>
                <c:formatCode>General</c:formatCode>
                <c:ptCount val="70"/>
                <c:pt idx="0">
                  <c:v>0.143741515243168</c:v>
                </c:pt>
                <c:pt idx="1">
                  <c:v>0.123286508280843</c:v>
                </c:pt>
                <c:pt idx="2">
                  <c:v>0.105742332675213</c:v>
                </c:pt>
                <c:pt idx="3">
                  <c:v>0.0906947651897512</c:v>
                </c:pt>
                <c:pt idx="4">
                  <c:v>0.0777885282528128</c:v>
                </c:pt>
                <c:pt idx="5">
                  <c:v>0.0667189017478425</c:v>
                </c:pt>
                <c:pt idx="6">
                  <c:v>0.0572245284802299</c:v>
                </c:pt>
                <c:pt idx="7">
                  <c:v>0.049081243455728</c:v>
                </c:pt>
                <c:pt idx="8">
                  <c:v>0.0420967812778518</c:v>
                </c:pt>
                <c:pt idx="9">
                  <c:v>0.0361062367043285</c:v>
                </c:pt>
                <c:pt idx="10">
                  <c:v>0.0309681711849759</c:v>
                </c:pt>
                <c:pt idx="11">
                  <c:v>0.0265612734552034</c:v>
                </c:pt>
                <c:pt idx="12">
                  <c:v>0.0227814953407504</c:v>
                </c:pt>
                <c:pt idx="13">
                  <c:v>0.0195395951491536</c:v>
                </c:pt>
                <c:pt idx="14">
                  <c:v>0.0167590306466797</c:v>
                </c:pt>
                <c:pt idx="15">
                  <c:v>0.0143741518732805</c:v>
                </c:pt>
                <c:pt idx="16">
                  <c:v>0.012328651127389</c:v>
                </c:pt>
                <c:pt idx="17">
                  <c:v>0.0105742335242337</c:v>
                </c:pt>
                <c:pt idx="18">
                  <c:v>0.00906947673915633</c:v>
                </c:pt>
                <c:pt idx="19">
                  <c:v>0.0077788530141298</c:v>
                </c:pt>
                <c:pt idx="20">
                  <c:v>0.00667189033675885</c:v>
                </c:pt>
                <c:pt idx="21">
                  <c:v>0.00572245298694795</c:v>
                </c:pt>
                <c:pt idx="22">
                  <c:v>0.00490812446472816</c:v>
                </c:pt>
                <c:pt idx="23">
                  <c:v>0.00420967822998424</c:v>
                </c:pt>
                <c:pt idx="24">
                  <c:v>0.00361062375808857</c:v>
                </c:pt>
                <c:pt idx="25">
                  <c:v>0.00309681719367954</c:v>
                </c:pt>
                <c:pt idx="26">
                  <c:v>0.00265612741000358</c:v>
                </c:pt>
                <c:pt idx="27">
                  <c:v>0.00227814958938206</c:v>
                </c:pt>
                <c:pt idx="28">
                  <c:v>0.00195395956235197</c:v>
                </c:pt>
                <c:pt idx="29">
                  <c:v>0.00167590310535415</c:v>
                </c:pt>
                <c:pt idx="30">
                  <c:v>0.00143741522222442</c:v>
                </c:pt>
              </c:numCache>
            </c:numRef>
          </c:val>
          <c:smooth val="0"/>
        </c:ser>
        <c:dLbls>
          <c:showLegendKey val="0"/>
          <c:showVal val="0"/>
          <c:showCatName val="0"/>
          <c:showSerName val="0"/>
          <c:showPercent val="0"/>
          <c:showBubbleSize val="0"/>
        </c:dLbls>
        <c:marker val="1"/>
        <c:smooth val="0"/>
        <c:axId val="-2118692760"/>
        <c:axId val="-2118689816"/>
      </c:lineChart>
      <c:catAx>
        <c:axId val="-2118692760"/>
        <c:scaling>
          <c:orientation val="minMax"/>
        </c:scaling>
        <c:delete val="0"/>
        <c:axPos val="b"/>
        <c:majorTickMark val="none"/>
        <c:minorTickMark val="none"/>
        <c:tickLblPos val="nextTo"/>
        <c:crossAx val="-2118689816"/>
        <c:crosses val="autoZero"/>
        <c:auto val="1"/>
        <c:lblAlgn val="ctr"/>
        <c:lblOffset val="100"/>
        <c:noMultiLvlLbl val="0"/>
      </c:catAx>
      <c:valAx>
        <c:axId val="-2118689816"/>
        <c:scaling>
          <c:orientation val="minMax"/>
          <c:max val="0.2"/>
        </c:scaling>
        <c:delete val="0"/>
        <c:axPos val="l"/>
        <c:numFmt formatCode="General" sourceLinked="1"/>
        <c:majorTickMark val="none"/>
        <c:minorTickMark val="none"/>
        <c:tickLblPos val="nextTo"/>
        <c:crossAx val="-2118692760"/>
        <c:crosses val="autoZero"/>
        <c:crossBetween val="between"/>
      </c:valAx>
    </c:plotArea>
    <c:plotVisOnly val="1"/>
    <c:dispBlanksAs val="gap"/>
    <c:showDLblsOverMax val="0"/>
  </c:chart>
  <c:txPr>
    <a:bodyPr/>
    <a:lstStyle/>
    <a:p>
      <a:pPr>
        <a:defRPr b="1"/>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1380528368533"/>
          <c:y val="0.046877786564889"/>
          <c:w val="0.727425859150784"/>
          <c:h val="0.827789888709326"/>
        </c:manualLayout>
      </c:layout>
      <c:scatterChart>
        <c:scatterStyle val="lineMarker"/>
        <c:varyColors val="0"/>
        <c:ser>
          <c:idx val="0"/>
          <c:order val="0"/>
          <c:tx>
            <c:v>Cailiet VBGF</c:v>
          </c:tx>
          <c:xVal>
            <c:numRef>
              <c:f>Sheet1!$A$10:$A$750</c:f>
              <c:numCache>
                <c:formatCode>General</c:formatCode>
                <c:ptCount val="741"/>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8.200000000000001</c:v>
                </c:pt>
                <c:pt idx="83">
                  <c:v>8.3</c:v>
                </c:pt>
                <c:pt idx="84">
                  <c:v>8.4</c:v>
                </c:pt>
                <c:pt idx="85">
                  <c:v>8.5</c:v>
                </c:pt>
                <c:pt idx="86">
                  <c:v>8.6</c:v>
                </c:pt>
                <c:pt idx="87">
                  <c:v>8.700000000000001</c:v>
                </c:pt>
                <c:pt idx="88">
                  <c:v>8.8</c:v>
                </c:pt>
                <c:pt idx="89">
                  <c:v>8.9</c:v>
                </c:pt>
                <c:pt idx="90">
                  <c:v>9.0</c:v>
                </c:pt>
                <c:pt idx="91">
                  <c:v>9.1</c:v>
                </c:pt>
                <c:pt idx="92">
                  <c:v>9.200000000000001</c:v>
                </c:pt>
                <c:pt idx="93">
                  <c:v>9.3</c:v>
                </c:pt>
                <c:pt idx="94">
                  <c:v>9.4</c:v>
                </c:pt>
                <c:pt idx="95">
                  <c:v>9.5</c:v>
                </c:pt>
                <c:pt idx="96">
                  <c:v>9.6</c:v>
                </c:pt>
                <c:pt idx="97">
                  <c:v>9.700000000000001</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24.6999999999999</c:v>
                </c:pt>
                <c:pt idx="248">
                  <c:v>24.8</c:v>
                </c:pt>
                <c:pt idx="249">
                  <c:v>24.8999999999999</c:v>
                </c:pt>
                <c:pt idx="250">
                  <c:v>24.9999999999999</c:v>
                </c:pt>
                <c:pt idx="251">
                  <c:v>25.09999999999989</c:v>
                </c:pt>
                <c:pt idx="252">
                  <c:v>25.1999999999999</c:v>
                </c:pt>
                <c:pt idx="253">
                  <c:v>25.2999999999999</c:v>
                </c:pt>
                <c:pt idx="254">
                  <c:v>25.3999999999999</c:v>
                </c:pt>
                <c:pt idx="255">
                  <c:v>25.4999999999999</c:v>
                </c:pt>
                <c:pt idx="256">
                  <c:v>25.59999999999989</c:v>
                </c:pt>
                <c:pt idx="257">
                  <c:v>25.6999999999999</c:v>
                </c:pt>
                <c:pt idx="258">
                  <c:v>25.7999999999999</c:v>
                </c:pt>
                <c:pt idx="259">
                  <c:v>25.8999999999999</c:v>
                </c:pt>
                <c:pt idx="260">
                  <c:v>25.9999999999999</c:v>
                </c:pt>
                <c:pt idx="261">
                  <c:v>26.09999999999989</c:v>
                </c:pt>
                <c:pt idx="262">
                  <c:v>26.1999999999999</c:v>
                </c:pt>
                <c:pt idx="263">
                  <c:v>26.2999999999999</c:v>
                </c:pt>
                <c:pt idx="264">
                  <c:v>26.3999999999999</c:v>
                </c:pt>
                <c:pt idx="265">
                  <c:v>26.4999999999999</c:v>
                </c:pt>
                <c:pt idx="266">
                  <c:v>26.59999999999989</c:v>
                </c:pt>
                <c:pt idx="267">
                  <c:v>26.6999999999999</c:v>
                </c:pt>
                <c:pt idx="268">
                  <c:v>26.7999999999999</c:v>
                </c:pt>
                <c:pt idx="269">
                  <c:v>26.8999999999999</c:v>
                </c:pt>
                <c:pt idx="270">
                  <c:v>26.9999999999999</c:v>
                </c:pt>
                <c:pt idx="271">
                  <c:v>27.09999999999989</c:v>
                </c:pt>
                <c:pt idx="272">
                  <c:v>27.1999999999999</c:v>
                </c:pt>
                <c:pt idx="273">
                  <c:v>27.2999999999999</c:v>
                </c:pt>
                <c:pt idx="274">
                  <c:v>27.3999999999999</c:v>
                </c:pt>
                <c:pt idx="275">
                  <c:v>27.4999999999999</c:v>
                </c:pt>
                <c:pt idx="276">
                  <c:v>27.59999999999989</c:v>
                </c:pt>
                <c:pt idx="277">
                  <c:v>27.6999999999999</c:v>
                </c:pt>
                <c:pt idx="278">
                  <c:v>27.7999999999999</c:v>
                </c:pt>
                <c:pt idx="279">
                  <c:v>27.8999999999999</c:v>
                </c:pt>
                <c:pt idx="280">
                  <c:v>27.9999999999999</c:v>
                </c:pt>
                <c:pt idx="281">
                  <c:v>28.09999999999989</c:v>
                </c:pt>
                <c:pt idx="282">
                  <c:v>28.1999999999999</c:v>
                </c:pt>
                <c:pt idx="283">
                  <c:v>28.2999999999999</c:v>
                </c:pt>
                <c:pt idx="284">
                  <c:v>28.3999999999999</c:v>
                </c:pt>
                <c:pt idx="285">
                  <c:v>28.4999999999999</c:v>
                </c:pt>
                <c:pt idx="286">
                  <c:v>28.59999999999989</c:v>
                </c:pt>
                <c:pt idx="287">
                  <c:v>28.6999999999999</c:v>
                </c:pt>
                <c:pt idx="288">
                  <c:v>28.7999999999999</c:v>
                </c:pt>
                <c:pt idx="289">
                  <c:v>28.8999999999999</c:v>
                </c:pt>
                <c:pt idx="290">
                  <c:v>28.9999999999999</c:v>
                </c:pt>
                <c:pt idx="291">
                  <c:v>29.09999999999989</c:v>
                </c:pt>
                <c:pt idx="292">
                  <c:v>29.1999999999999</c:v>
                </c:pt>
                <c:pt idx="293">
                  <c:v>29.2999999999999</c:v>
                </c:pt>
                <c:pt idx="294">
                  <c:v>29.3999999999998</c:v>
                </c:pt>
                <c:pt idx="295">
                  <c:v>29.4999999999999</c:v>
                </c:pt>
                <c:pt idx="296">
                  <c:v>29.5999999999998</c:v>
                </c:pt>
                <c:pt idx="297">
                  <c:v>29.6999999999998</c:v>
                </c:pt>
                <c:pt idx="298">
                  <c:v>29.7999999999998</c:v>
                </c:pt>
                <c:pt idx="299">
                  <c:v>29.8999999999998</c:v>
                </c:pt>
                <c:pt idx="300">
                  <c:v>29.9999999999998</c:v>
                </c:pt>
                <c:pt idx="301">
                  <c:v>30.09999999999989</c:v>
                </c:pt>
                <c:pt idx="302">
                  <c:v>30.1999999999999</c:v>
                </c:pt>
                <c:pt idx="303">
                  <c:v>30.2999999999999</c:v>
                </c:pt>
                <c:pt idx="304">
                  <c:v>30.3999999999999</c:v>
                </c:pt>
                <c:pt idx="305">
                  <c:v>30.4999999999999</c:v>
                </c:pt>
                <c:pt idx="306">
                  <c:v>30.59999999999989</c:v>
                </c:pt>
                <c:pt idx="307">
                  <c:v>30.6999999999999</c:v>
                </c:pt>
                <c:pt idx="308">
                  <c:v>30.7999999999999</c:v>
                </c:pt>
                <c:pt idx="309">
                  <c:v>30.8999999999999</c:v>
                </c:pt>
                <c:pt idx="310">
                  <c:v>30.9999999999999</c:v>
                </c:pt>
                <c:pt idx="311">
                  <c:v>31.09999999999989</c:v>
                </c:pt>
                <c:pt idx="312">
                  <c:v>31.1999999999999</c:v>
                </c:pt>
                <c:pt idx="313">
                  <c:v>31.2999999999999</c:v>
                </c:pt>
                <c:pt idx="314">
                  <c:v>31.3999999999998</c:v>
                </c:pt>
                <c:pt idx="315">
                  <c:v>31.4999999999999</c:v>
                </c:pt>
                <c:pt idx="316">
                  <c:v>31.5999999999998</c:v>
                </c:pt>
                <c:pt idx="317">
                  <c:v>31.6999999999998</c:v>
                </c:pt>
                <c:pt idx="318">
                  <c:v>31.7999999999998</c:v>
                </c:pt>
                <c:pt idx="319">
                  <c:v>31.8999999999998</c:v>
                </c:pt>
                <c:pt idx="320">
                  <c:v>31.9999999999998</c:v>
                </c:pt>
                <c:pt idx="321">
                  <c:v>32.0999999999998</c:v>
                </c:pt>
                <c:pt idx="322">
                  <c:v>32.1999999999998</c:v>
                </c:pt>
                <c:pt idx="323">
                  <c:v>32.2999999999998</c:v>
                </c:pt>
                <c:pt idx="324">
                  <c:v>32.3999999999998</c:v>
                </c:pt>
                <c:pt idx="325">
                  <c:v>32.4999999999998</c:v>
                </c:pt>
                <c:pt idx="326">
                  <c:v>32.5999999999998</c:v>
                </c:pt>
                <c:pt idx="327">
                  <c:v>32.6999999999998</c:v>
                </c:pt>
                <c:pt idx="328">
                  <c:v>32.7999999999998</c:v>
                </c:pt>
                <c:pt idx="329">
                  <c:v>32.8999999999998</c:v>
                </c:pt>
                <c:pt idx="330">
                  <c:v>32.9999999999998</c:v>
                </c:pt>
                <c:pt idx="331">
                  <c:v>33.0999999999998</c:v>
                </c:pt>
                <c:pt idx="332">
                  <c:v>33.1999999999998</c:v>
                </c:pt>
                <c:pt idx="333">
                  <c:v>33.2999999999998</c:v>
                </c:pt>
                <c:pt idx="334">
                  <c:v>33.3999999999998</c:v>
                </c:pt>
                <c:pt idx="335">
                  <c:v>33.4999999999998</c:v>
                </c:pt>
                <c:pt idx="336">
                  <c:v>33.5999999999998</c:v>
                </c:pt>
                <c:pt idx="337">
                  <c:v>33.6999999999998</c:v>
                </c:pt>
                <c:pt idx="338">
                  <c:v>33.7999999999998</c:v>
                </c:pt>
                <c:pt idx="339">
                  <c:v>33.8999999999998</c:v>
                </c:pt>
                <c:pt idx="340">
                  <c:v>33.9999999999998</c:v>
                </c:pt>
                <c:pt idx="341">
                  <c:v>34.0999999999998</c:v>
                </c:pt>
                <c:pt idx="342">
                  <c:v>34.1999999999998</c:v>
                </c:pt>
                <c:pt idx="343">
                  <c:v>34.2999999999998</c:v>
                </c:pt>
                <c:pt idx="344">
                  <c:v>34.3999999999998</c:v>
                </c:pt>
                <c:pt idx="345">
                  <c:v>34.4999999999998</c:v>
                </c:pt>
                <c:pt idx="346">
                  <c:v>34.5999999999998</c:v>
                </c:pt>
                <c:pt idx="347">
                  <c:v>34.6999999999998</c:v>
                </c:pt>
                <c:pt idx="348">
                  <c:v>34.7999999999998</c:v>
                </c:pt>
                <c:pt idx="349">
                  <c:v>34.8999999999998</c:v>
                </c:pt>
                <c:pt idx="350">
                  <c:v>34.9999999999998</c:v>
                </c:pt>
                <c:pt idx="351">
                  <c:v>35.0999999999998</c:v>
                </c:pt>
                <c:pt idx="352">
                  <c:v>35.1999999999998</c:v>
                </c:pt>
                <c:pt idx="353">
                  <c:v>35.2999999999998</c:v>
                </c:pt>
                <c:pt idx="354">
                  <c:v>35.3999999999998</c:v>
                </c:pt>
                <c:pt idx="355">
                  <c:v>35.4999999999998</c:v>
                </c:pt>
                <c:pt idx="356">
                  <c:v>35.5999999999998</c:v>
                </c:pt>
                <c:pt idx="357">
                  <c:v>35.6999999999998</c:v>
                </c:pt>
                <c:pt idx="358">
                  <c:v>35.7999999999998</c:v>
                </c:pt>
                <c:pt idx="359">
                  <c:v>35.8999999999997</c:v>
                </c:pt>
                <c:pt idx="360">
                  <c:v>35.9999999999998</c:v>
                </c:pt>
                <c:pt idx="361">
                  <c:v>36.0999999999998</c:v>
                </c:pt>
                <c:pt idx="362">
                  <c:v>36.1999999999997</c:v>
                </c:pt>
                <c:pt idx="363">
                  <c:v>36.2999999999997</c:v>
                </c:pt>
                <c:pt idx="364">
                  <c:v>36.3999999999997</c:v>
                </c:pt>
                <c:pt idx="365">
                  <c:v>36.4999999999997</c:v>
                </c:pt>
                <c:pt idx="366">
                  <c:v>36.5999999999997</c:v>
                </c:pt>
                <c:pt idx="367">
                  <c:v>36.6999999999997</c:v>
                </c:pt>
                <c:pt idx="368">
                  <c:v>36.7999999999997</c:v>
                </c:pt>
                <c:pt idx="369">
                  <c:v>36.8999999999997</c:v>
                </c:pt>
                <c:pt idx="370">
                  <c:v>36.9999999999997</c:v>
                </c:pt>
                <c:pt idx="371">
                  <c:v>37.0999999999997</c:v>
                </c:pt>
                <c:pt idx="372">
                  <c:v>37.1999999999997</c:v>
                </c:pt>
                <c:pt idx="373">
                  <c:v>37.2999999999997</c:v>
                </c:pt>
                <c:pt idx="374">
                  <c:v>37.3999999999997</c:v>
                </c:pt>
                <c:pt idx="375">
                  <c:v>37.4999999999997</c:v>
                </c:pt>
                <c:pt idx="376">
                  <c:v>37.5999999999997</c:v>
                </c:pt>
                <c:pt idx="377">
                  <c:v>37.6999999999997</c:v>
                </c:pt>
                <c:pt idx="378">
                  <c:v>37.7999999999997</c:v>
                </c:pt>
                <c:pt idx="379">
                  <c:v>37.8999999999997</c:v>
                </c:pt>
                <c:pt idx="380">
                  <c:v>37.9999999999997</c:v>
                </c:pt>
                <c:pt idx="381">
                  <c:v>38.0999999999997</c:v>
                </c:pt>
                <c:pt idx="382">
                  <c:v>38.1999999999997</c:v>
                </c:pt>
                <c:pt idx="383">
                  <c:v>38.2999999999997</c:v>
                </c:pt>
                <c:pt idx="384">
                  <c:v>38.3999999999997</c:v>
                </c:pt>
                <c:pt idx="385">
                  <c:v>38.4999999999997</c:v>
                </c:pt>
                <c:pt idx="386">
                  <c:v>38.5999999999997</c:v>
                </c:pt>
                <c:pt idx="387">
                  <c:v>38.6999999999997</c:v>
                </c:pt>
                <c:pt idx="388">
                  <c:v>38.7999999999997</c:v>
                </c:pt>
                <c:pt idx="389">
                  <c:v>38.8999999999997</c:v>
                </c:pt>
                <c:pt idx="390">
                  <c:v>38.9999999999997</c:v>
                </c:pt>
                <c:pt idx="391">
                  <c:v>39.0999999999997</c:v>
                </c:pt>
                <c:pt idx="392">
                  <c:v>39.1999999999997</c:v>
                </c:pt>
                <c:pt idx="393">
                  <c:v>39.2999999999997</c:v>
                </c:pt>
                <c:pt idx="394">
                  <c:v>39.3999999999997</c:v>
                </c:pt>
                <c:pt idx="395">
                  <c:v>39.4999999999997</c:v>
                </c:pt>
                <c:pt idx="396">
                  <c:v>39.5999999999997</c:v>
                </c:pt>
                <c:pt idx="397">
                  <c:v>39.6999999999997</c:v>
                </c:pt>
                <c:pt idx="398">
                  <c:v>39.7999999999997</c:v>
                </c:pt>
                <c:pt idx="399">
                  <c:v>39.8999999999997</c:v>
                </c:pt>
                <c:pt idx="400">
                  <c:v>39.9999999999997</c:v>
                </c:pt>
                <c:pt idx="401">
                  <c:v>40.0999999999997</c:v>
                </c:pt>
                <c:pt idx="402">
                  <c:v>40.1999999999997</c:v>
                </c:pt>
                <c:pt idx="403">
                  <c:v>40.2999999999997</c:v>
                </c:pt>
                <c:pt idx="404">
                  <c:v>40.3999999999997</c:v>
                </c:pt>
                <c:pt idx="405">
                  <c:v>40.4999999999997</c:v>
                </c:pt>
                <c:pt idx="406">
                  <c:v>40.5999999999997</c:v>
                </c:pt>
                <c:pt idx="407">
                  <c:v>40.6999999999997</c:v>
                </c:pt>
                <c:pt idx="408">
                  <c:v>40.7999999999996</c:v>
                </c:pt>
                <c:pt idx="409">
                  <c:v>40.8999999999996</c:v>
                </c:pt>
                <c:pt idx="410">
                  <c:v>40.9999999999996</c:v>
                </c:pt>
                <c:pt idx="411">
                  <c:v>41.09999999999961</c:v>
                </c:pt>
                <c:pt idx="412">
                  <c:v>41.1999999999996</c:v>
                </c:pt>
                <c:pt idx="413">
                  <c:v>41.2999999999996</c:v>
                </c:pt>
                <c:pt idx="414">
                  <c:v>41.3999999999996</c:v>
                </c:pt>
                <c:pt idx="415">
                  <c:v>41.4999999999996</c:v>
                </c:pt>
                <c:pt idx="416">
                  <c:v>41.59999999999961</c:v>
                </c:pt>
                <c:pt idx="417">
                  <c:v>41.6999999999996</c:v>
                </c:pt>
                <c:pt idx="418">
                  <c:v>41.7999999999996</c:v>
                </c:pt>
                <c:pt idx="419">
                  <c:v>41.8999999999996</c:v>
                </c:pt>
                <c:pt idx="420">
                  <c:v>41.9999999999996</c:v>
                </c:pt>
                <c:pt idx="421">
                  <c:v>42.09999999999961</c:v>
                </c:pt>
                <c:pt idx="422">
                  <c:v>42.1999999999996</c:v>
                </c:pt>
                <c:pt idx="423">
                  <c:v>42.2999999999996</c:v>
                </c:pt>
                <c:pt idx="424">
                  <c:v>42.3999999999996</c:v>
                </c:pt>
                <c:pt idx="425">
                  <c:v>42.4999999999996</c:v>
                </c:pt>
                <c:pt idx="426">
                  <c:v>42.59999999999961</c:v>
                </c:pt>
                <c:pt idx="427">
                  <c:v>42.6999999999996</c:v>
                </c:pt>
                <c:pt idx="428">
                  <c:v>42.7999999999996</c:v>
                </c:pt>
                <c:pt idx="429">
                  <c:v>42.8999999999996</c:v>
                </c:pt>
                <c:pt idx="430">
                  <c:v>42.9999999999996</c:v>
                </c:pt>
                <c:pt idx="431">
                  <c:v>43.09999999999961</c:v>
                </c:pt>
                <c:pt idx="432">
                  <c:v>43.1999999999996</c:v>
                </c:pt>
                <c:pt idx="433">
                  <c:v>43.2999999999996</c:v>
                </c:pt>
                <c:pt idx="434">
                  <c:v>43.3999999999996</c:v>
                </c:pt>
                <c:pt idx="435">
                  <c:v>43.4999999999996</c:v>
                </c:pt>
                <c:pt idx="436">
                  <c:v>43.59999999999961</c:v>
                </c:pt>
                <c:pt idx="437">
                  <c:v>43.6999999999996</c:v>
                </c:pt>
                <c:pt idx="438">
                  <c:v>43.7999999999996</c:v>
                </c:pt>
                <c:pt idx="439">
                  <c:v>43.8999999999996</c:v>
                </c:pt>
                <c:pt idx="440">
                  <c:v>43.9999999999996</c:v>
                </c:pt>
                <c:pt idx="441">
                  <c:v>44.09999999999961</c:v>
                </c:pt>
                <c:pt idx="442">
                  <c:v>44.1999999999996</c:v>
                </c:pt>
                <c:pt idx="443">
                  <c:v>44.2999999999996</c:v>
                </c:pt>
                <c:pt idx="444">
                  <c:v>44.3999999999996</c:v>
                </c:pt>
                <c:pt idx="445">
                  <c:v>44.4999999999996</c:v>
                </c:pt>
                <c:pt idx="446">
                  <c:v>44.59999999999961</c:v>
                </c:pt>
                <c:pt idx="447">
                  <c:v>44.6999999999996</c:v>
                </c:pt>
                <c:pt idx="448">
                  <c:v>44.7999999999996</c:v>
                </c:pt>
                <c:pt idx="449">
                  <c:v>44.8999999999996</c:v>
                </c:pt>
                <c:pt idx="450">
                  <c:v>44.9999999999996</c:v>
                </c:pt>
                <c:pt idx="451">
                  <c:v>45.09999999999961</c:v>
                </c:pt>
                <c:pt idx="452">
                  <c:v>45.1999999999996</c:v>
                </c:pt>
                <c:pt idx="453">
                  <c:v>45.2999999999996</c:v>
                </c:pt>
                <c:pt idx="454">
                  <c:v>45.3999999999996</c:v>
                </c:pt>
                <c:pt idx="455">
                  <c:v>45.4999999999995</c:v>
                </c:pt>
                <c:pt idx="456">
                  <c:v>45.5999999999995</c:v>
                </c:pt>
                <c:pt idx="457">
                  <c:v>45.6999999999995</c:v>
                </c:pt>
                <c:pt idx="458">
                  <c:v>45.7999999999995</c:v>
                </c:pt>
                <c:pt idx="459">
                  <c:v>45.8999999999995</c:v>
                </c:pt>
                <c:pt idx="460">
                  <c:v>45.9999999999995</c:v>
                </c:pt>
                <c:pt idx="461">
                  <c:v>46.0999999999995</c:v>
                </c:pt>
                <c:pt idx="462">
                  <c:v>46.1999999999995</c:v>
                </c:pt>
                <c:pt idx="463">
                  <c:v>46.2999999999995</c:v>
                </c:pt>
                <c:pt idx="464">
                  <c:v>46.3999999999995</c:v>
                </c:pt>
                <c:pt idx="465">
                  <c:v>46.4999999999995</c:v>
                </c:pt>
                <c:pt idx="466">
                  <c:v>46.5999999999995</c:v>
                </c:pt>
                <c:pt idx="467">
                  <c:v>46.6999999999995</c:v>
                </c:pt>
                <c:pt idx="468">
                  <c:v>46.7999999999995</c:v>
                </c:pt>
                <c:pt idx="469">
                  <c:v>46.8999999999995</c:v>
                </c:pt>
                <c:pt idx="470">
                  <c:v>46.9999999999995</c:v>
                </c:pt>
                <c:pt idx="471">
                  <c:v>47.0999999999995</c:v>
                </c:pt>
                <c:pt idx="472">
                  <c:v>47.1999999999995</c:v>
                </c:pt>
                <c:pt idx="473">
                  <c:v>47.2999999999995</c:v>
                </c:pt>
                <c:pt idx="474">
                  <c:v>47.3999999999995</c:v>
                </c:pt>
                <c:pt idx="475">
                  <c:v>47.4999999999995</c:v>
                </c:pt>
                <c:pt idx="476">
                  <c:v>47.5999999999995</c:v>
                </c:pt>
                <c:pt idx="477">
                  <c:v>47.6999999999995</c:v>
                </c:pt>
                <c:pt idx="478">
                  <c:v>47.7999999999995</c:v>
                </c:pt>
                <c:pt idx="479">
                  <c:v>47.8999999999995</c:v>
                </c:pt>
                <c:pt idx="480">
                  <c:v>47.9999999999995</c:v>
                </c:pt>
                <c:pt idx="481">
                  <c:v>48.0999999999995</c:v>
                </c:pt>
                <c:pt idx="482">
                  <c:v>48.1999999999995</c:v>
                </c:pt>
                <c:pt idx="483">
                  <c:v>48.2999999999995</c:v>
                </c:pt>
                <c:pt idx="484">
                  <c:v>48.3999999999995</c:v>
                </c:pt>
                <c:pt idx="485">
                  <c:v>48.4999999999995</c:v>
                </c:pt>
                <c:pt idx="486">
                  <c:v>48.5999999999995</c:v>
                </c:pt>
                <c:pt idx="487">
                  <c:v>48.6999999999995</c:v>
                </c:pt>
                <c:pt idx="488">
                  <c:v>48.7999999999995</c:v>
                </c:pt>
                <c:pt idx="489">
                  <c:v>48.8999999999995</c:v>
                </c:pt>
                <c:pt idx="490">
                  <c:v>48.9999999999995</c:v>
                </c:pt>
                <c:pt idx="491">
                  <c:v>49.0999999999995</c:v>
                </c:pt>
                <c:pt idx="492">
                  <c:v>49.1999999999995</c:v>
                </c:pt>
                <c:pt idx="493">
                  <c:v>49.2999999999995</c:v>
                </c:pt>
                <c:pt idx="494">
                  <c:v>49.3999999999995</c:v>
                </c:pt>
                <c:pt idx="495">
                  <c:v>49.4999999999995</c:v>
                </c:pt>
                <c:pt idx="496">
                  <c:v>49.5999999999995</c:v>
                </c:pt>
                <c:pt idx="497">
                  <c:v>49.6999999999995</c:v>
                </c:pt>
                <c:pt idx="498">
                  <c:v>49.7999999999995</c:v>
                </c:pt>
                <c:pt idx="499">
                  <c:v>49.8999999999995</c:v>
                </c:pt>
                <c:pt idx="500">
                  <c:v>49.9999999999995</c:v>
                </c:pt>
                <c:pt idx="501">
                  <c:v>50.0999999999995</c:v>
                </c:pt>
                <c:pt idx="502">
                  <c:v>50.1999999999994</c:v>
                </c:pt>
                <c:pt idx="503">
                  <c:v>50.2999999999994</c:v>
                </c:pt>
                <c:pt idx="504">
                  <c:v>50.3999999999994</c:v>
                </c:pt>
                <c:pt idx="505">
                  <c:v>50.4999999999994</c:v>
                </c:pt>
                <c:pt idx="506">
                  <c:v>50.5999999999994</c:v>
                </c:pt>
                <c:pt idx="507">
                  <c:v>50.6999999999994</c:v>
                </c:pt>
                <c:pt idx="508">
                  <c:v>50.7999999999994</c:v>
                </c:pt>
                <c:pt idx="509">
                  <c:v>50.8999999999994</c:v>
                </c:pt>
                <c:pt idx="510">
                  <c:v>50.9999999999994</c:v>
                </c:pt>
                <c:pt idx="511">
                  <c:v>51.0999999999994</c:v>
                </c:pt>
                <c:pt idx="512">
                  <c:v>51.1999999999994</c:v>
                </c:pt>
                <c:pt idx="513">
                  <c:v>51.2999999999994</c:v>
                </c:pt>
                <c:pt idx="514">
                  <c:v>51.3999999999994</c:v>
                </c:pt>
                <c:pt idx="515">
                  <c:v>51.4999999999994</c:v>
                </c:pt>
                <c:pt idx="516">
                  <c:v>51.5999999999994</c:v>
                </c:pt>
                <c:pt idx="517">
                  <c:v>51.6999999999994</c:v>
                </c:pt>
                <c:pt idx="518">
                  <c:v>51.7999999999994</c:v>
                </c:pt>
                <c:pt idx="519">
                  <c:v>51.8999999999994</c:v>
                </c:pt>
                <c:pt idx="520">
                  <c:v>51.9999999999994</c:v>
                </c:pt>
                <c:pt idx="521">
                  <c:v>52.0999999999994</c:v>
                </c:pt>
                <c:pt idx="522">
                  <c:v>52.1999999999994</c:v>
                </c:pt>
                <c:pt idx="523">
                  <c:v>52.2999999999994</c:v>
                </c:pt>
                <c:pt idx="524">
                  <c:v>52.3999999999994</c:v>
                </c:pt>
                <c:pt idx="525">
                  <c:v>52.4999999999994</c:v>
                </c:pt>
                <c:pt idx="526">
                  <c:v>52.5999999999994</c:v>
                </c:pt>
                <c:pt idx="527">
                  <c:v>52.6999999999994</c:v>
                </c:pt>
                <c:pt idx="528">
                  <c:v>52.7999999999994</c:v>
                </c:pt>
                <c:pt idx="529">
                  <c:v>52.8999999999994</c:v>
                </c:pt>
                <c:pt idx="530">
                  <c:v>52.9999999999994</c:v>
                </c:pt>
                <c:pt idx="531">
                  <c:v>53.0999999999994</c:v>
                </c:pt>
                <c:pt idx="532">
                  <c:v>53.1999999999994</c:v>
                </c:pt>
                <c:pt idx="533">
                  <c:v>53.2999999999994</c:v>
                </c:pt>
                <c:pt idx="534">
                  <c:v>53.3999999999994</c:v>
                </c:pt>
                <c:pt idx="535">
                  <c:v>53.4999999999994</c:v>
                </c:pt>
                <c:pt idx="536">
                  <c:v>53.5999999999994</c:v>
                </c:pt>
                <c:pt idx="537">
                  <c:v>53.6999999999994</c:v>
                </c:pt>
                <c:pt idx="538">
                  <c:v>53.7999999999994</c:v>
                </c:pt>
                <c:pt idx="539">
                  <c:v>53.8999999999994</c:v>
                </c:pt>
                <c:pt idx="540">
                  <c:v>53.9999999999994</c:v>
                </c:pt>
                <c:pt idx="541">
                  <c:v>54.0999999999994</c:v>
                </c:pt>
                <c:pt idx="542">
                  <c:v>54.1999999999994</c:v>
                </c:pt>
                <c:pt idx="543">
                  <c:v>54.2999999999994</c:v>
                </c:pt>
                <c:pt idx="544">
                  <c:v>54.3999999999994</c:v>
                </c:pt>
                <c:pt idx="545">
                  <c:v>54.4999999999994</c:v>
                </c:pt>
                <c:pt idx="546">
                  <c:v>54.5999999999994</c:v>
                </c:pt>
                <c:pt idx="547">
                  <c:v>54.6999999999994</c:v>
                </c:pt>
                <c:pt idx="548">
                  <c:v>54.7999999999994</c:v>
                </c:pt>
                <c:pt idx="549">
                  <c:v>54.8999999999993</c:v>
                </c:pt>
                <c:pt idx="550">
                  <c:v>54.9999999999993</c:v>
                </c:pt>
                <c:pt idx="551">
                  <c:v>55.0999999999993</c:v>
                </c:pt>
                <c:pt idx="552">
                  <c:v>55.1999999999993</c:v>
                </c:pt>
                <c:pt idx="553">
                  <c:v>55.2999999999993</c:v>
                </c:pt>
                <c:pt idx="554">
                  <c:v>55.3999999999993</c:v>
                </c:pt>
                <c:pt idx="555">
                  <c:v>55.4999999999993</c:v>
                </c:pt>
                <c:pt idx="556">
                  <c:v>55.5999999999993</c:v>
                </c:pt>
                <c:pt idx="557">
                  <c:v>55.6999999999993</c:v>
                </c:pt>
                <c:pt idx="558">
                  <c:v>55.7999999999993</c:v>
                </c:pt>
                <c:pt idx="559">
                  <c:v>55.8999999999993</c:v>
                </c:pt>
                <c:pt idx="560">
                  <c:v>55.9999999999993</c:v>
                </c:pt>
                <c:pt idx="561">
                  <c:v>56.0999999999993</c:v>
                </c:pt>
                <c:pt idx="562">
                  <c:v>56.1999999999993</c:v>
                </c:pt>
                <c:pt idx="563">
                  <c:v>56.2999999999993</c:v>
                </c:pt>
                <c:pt idx="564">
                  <c:v>56.3999999999993</c:v>
                </c:pt>
                <c:pt idx="565">
                  <c:v>56.4999999999993</c:v>
                </c:pt>
                <c:pt idx="566">
                  <c:v>56.5999999999993</c:v>
                </c:pt>
                <c:pt idx="567">
                  <c:v>56.6999999999993</c:v>
                </c:pt>
                <c:pt idx="568">
                  <c:v>56.7999999999993</c:v>
                </c:pt>
                <c:pt idx="569">
                  <c:v>56.8999999999993</c:v>
                </c:pt>
                <c:pt idx="570">
                  <c:v>56.9999999999993</c:v>
                </c:pt>
                <c:pt idx="571">
                  <c:v>57.0999999999993</c:v>
                </c:pt>
                <c:pt idx="572">
                  <c:v>57.1999999999993</c:v>
                </c:pt>
                <c:pt idx="573">
                  <c:v>57.2999999999993</c:v>
                </c:pt>
                <c:pt idx="574">
                  <c:v>57.3999999999993</c:v>
                </c:pt>
                <c:pt idx="575">
                  <c:v>57.4999999999993</c:v>
                </c:pt>
                <c:pt idx="576">
                  <c:v>57.5999999999993</c:v>
                </c:pt>
                <c:pt idx="577">
                  <c:v>57.6999999999993</c:v>
                </c:pt>
                <c:pt idx="578">
                  <c:v>57.7999999999993</c:v>
                </c:pt>
                <c:pt idx="579">
                  <c:v>57.8999999999993</c:v>
                </c:pt>
                <c:pt idx="580">
                  <c:v>57.9999999999993</c:v>
                </c:pt>
                <c:pt idx="581">
                  <c:v>58.0999999999993</c:v>
                </c:pt>
                <c:pt idx="582">
                  <c:v>58.1999999999993</c:v>
                </c:pt>
                <c:pt idx="583">
                  <c:v>58.2999999999993</c:v>
                </c:pt>
                <c:pt idx="584">
                  <c:v>58.3999999999993</c:v>
                </c:pt>
                <c:pt idx="585">
                  <c:v>58.4999999999993</c:v>
                </c:pt>
                <c:pt idx="586">
                  <c:v>58.5999999999993</c:v>
                </c:pt>
                <c:pt idx="587">
                  <c:v>58.6999999999993</c:v>
                </c:pt>
                <c:pt idx="588">
                  <c:v>58.7999999999993</c:v>
                </c:pt>
                <c:pt idx="589">
                  <c:v>58.8999999999993</c:v>
                </c:pt>
                <c:pt idx="590">
                  <c:v>58.9999999999993</c:v>
                </c:pt>
                <c:pt idx="591">
                  <c:v>59.0999999999993</c:v>
                </c:pt>
                <c:pt idx="592">
                  <c:v>59.1999999999993</c:v>
                </c:pt>
                <c:pt idx="593">
                  <c:v>59.2999999999993</c:v>
                </c:pt>
                <c:pt idx="594">
                  <c:v>59.3999999999993</c:v>
                </c:pt>
                <c:pt idx="595">
                  <c:v>59.4999999999992</c:v>
                </c:pt>
                <c:pt idx="596">
                  <c:v>59.5999999999992</c:v>
                </c:pt>
                <c:pt idx="597">
                  <c:v>59.6999999999992</c:v>
                </c:pt>
                <c:pt idx="598">
                  <c:v>59.7999999999992</c:v>
                </c:pt>
                <c:pt idx="599">
                  <c:v>59.8999999999992</c:v>
                </c:pt>
                <c:pt idx="600">
                  <c:v>59.9999999999992</c:v>
                </c:pt>
                <c:pt idx="601">
                  <c:v>60.0999999999992</c:v>
                </c:pt>
                <c:pt idx="602">
                  <c:v>60.1999999999992</c:v>
                </c:pt>
                <c:pt idx="603">
                  <c:v>60.2999999999992</c:v>
                </c:pt>
                <c:pt idx="604">
                  <c:v>60.3999999999992</c:v>
                </c:pt>
                <c:pt idx="605">
                  <c:v>60.4999999999992</c:v>
                </c:pt>
                <c:pt idx="606">
                  <c:v>60.5999999999992</c:v>
                </c:pt>
                <c:pt idx="607">
                  <c:v>60.6999999999992</c:v>
                </c:pt>
                <c:pt idx="608">
                  <c:v>60.7999999999992</c:v>
                </c:pt>
                <c:pt idx="609">
                  <c:v>60.8999999999992</c:v>
                </c:pt>
                <c:pt idx="610">
                  <c:v>60.9999999999992</c:v>
                </c:pt>
                <c:pt idx="611">
                  <c:v>61.0999999999992</c:v>
                </c:pt>
                <c:pt idx="612">
                  <c:v>61.1999999999992</c:v>
                </c:pt>
                <c:pt idx="613">
                  <c:v>61.2999999999992</c:v>
                </c:pt>
                <c:pt idx="614">
                  <c:v>61.3999999999992</c:v>
                </c:pt>
                <c:pt idx="615">
                  <c:v>61.4999999999992</c:v>
                </c:pt>
                <c:pt idx="616">
                  <c:v>61.5999999999992</c:v>
                </c:pt>
                <c:pt idx="617">
                  <c:v>61.6999999999992</c:v>
                </c:pt>
                <c:pt idx="618">
                  <c:v>61.7999999999992</c:v>
                </c:pt>
                <c:pt idx="619">
                  <c:v>61.8999999999992</c:v>
                </c:pt>
                <c:pt idx="620">
                  <c:v>61.9999999999992</c:v>
                </c:pt>
                <c:pt idx="621">
                  <c:v>62.0999999999992</c:v>
                </c:pt>
                <c:pt idx="622">
                  <c:v>62.1999999999992</c:v>
                </c:pt>
                <c:pt idx="623">
                  <c:v>62.2999999999992</c:v>
                </c:pt>
                <c:pt idx="624">
                  <c:v>62.3999999999992</c:v>
                </c:pt>
                <c:pt idx="625">
                  <c:v>62.4999999999992</c:v>
                </c:pt>
                <c:pt idx="626">
                  <c:v>62.5999999999992</c:v>
                </c:pt>
                <c:pt idx="627">
                  <c:v>62.6999999999992</c:v>
                </c:pt>
                <c:pt idx="628">
                  <c:v>62.7999999999992</c:v>
                </c:pt>
                <c:pt idx="629">
                  <c:v>62.8999999999992</c:v>
                </c:pt>
                <c:pt idx="630">
                  <c:v>62.9999999999992</c:v>
                </c:pt>
                <c:pt idx="631">
                  <c:v>63.0999999999992</c:v>
                </c:pt>
                <c:pt idx="632">
                  <c:v>63.1999999999992</c:v>
                </c:pt>
                <c:pt idx="633">
                  <c:v>63.2999999999992</c:v>
                </c:pt>
                <c:pt idx="634">
                  <c:v>63.3999999999992</c:v>
                </c:pt>
                <c:pt idx="635">
                  <c:v>63.4999999999992</c:v>
                </c:pt>
                <c:pt idx="636">
                  <c:v>63.5999999999992</c:v>
                </c:pt>
                <c:pt idx="637">
                  <c:v>63.6999999999992</c:v>
                </c:pt>
                <c:pt idx="638">
                  <c:v>63.7999999999992</c:v>
                </c:pt>
                <c:pt idx="639">
                  <c:v>63.8999999999992</c:v>
                </c:pt>
                <c:pt idx="640">
                  <c:v>63.9999999999992</c:v>
                </c:pt>
                <c:pt idx="641">
                  <c:v>64.0999999999992</c:v>
                </c:pt>
                <c:pt idx="642">
                  <c:v>64.1999999999991</c:v>
                </c:pt>
                <c:pt idx="643">
                  <c:v>64.2999999999991</c:v>
                </c:pt>
                <c:pt idx="644">
                  <c:v>64.3999999999991</c:v>
                </c:pt>
                <c:pt idx="645">
                  <c:v>64.4999999999991</c:v>
                </c:pt>
                <c:pt idx="646">
                  <c:v>64.5999999999991</c:v>
                </c:pt>
                <c:pt idx="647">
                  <c:v>64.6999999999991</c:v>
                </c:pt>
                <c:pt idx="648">
                  <c:v>64.7999999999991</c:v>
                </c:pt>
                <c:pt idx="649">
                  <c:v>64.8999999999991</c:v>
                </c:pt>
                <c:pt idx="650">
                  <c:v>64.9999999999991</c:v>
                </c:pt>
                <c:pt idx="651">
                  <c:v>65.0999999999991</c:v>
                </c:pt>
                <c:pt idx="652">
                  <c:v>65.1999999999991</c:v>
                </c:pt>
                <c:pt idx="653">
                  <c:v>65.2999999999991</c:v>
                </c:pt>
                <c:pt idx="654">
                  <c:v>65.3999999999991</c:v>
                </c:pt>
                <c:pt idx="655">
                  <c:v>65.4999999999991</c:v>
                </c:pt>
                <c:pt idx="656">
                  <c:v>65.5999999999991</c:v>
                </c:pt>
                <c:pt idx="657">
                  <c:v>65.6999999999991</c:v>
                </c:pt>
                <c:pt idx="658">
                  <c:v>65.7999999999991</c:v>
                </c:pt>
                <c:pt idx="659">
                  <c:v>65.8999999999991</c:v>
                </c:pt>
                <c:pt idx="660">
                  <c:v>65.9999999999991</c:v>
                </c:pt>
                <c:pt idx="661">
                  <c:v>66.0999999999991</c:v>
                </c:pt>
                <c:pt idx="662">
                  <c:v>66.1999999999991</c:v>
                </c:pt>
                <c:pt idx="663">
                  <c:v>66.2999999999991</c:v>
                </c:pt>
                <c:pt idx="664">
                  <c:v>66.3999999999991</c:v>
                </c:pt>
                <c:pt idx="665">
                  <c:v>66.4999999999991</c:v>
                </c:pt>
                <c:pt idx="666">
                  <c:v>66.5999999999991</c:v>
                </c:pt>
                <c:pt idx="667">
                  <c:v>66.6999999999991</c:v>
                </c:pt>
                <c:pt idx="668">
                  <c:v>66.7999999999991</c:v>
                </c:pt>
                <c:pt idx="669">
                  <c:v>66.8999999999991</c:v>
                </c:pt>
                <c:pt idx="670">
                  <c:v>66.9999999999991</c:v>
                </c:pt>
                <c:pt idx="671">
                  <c:v>67.0999999999991</c:v>
                </c:pt>
                <c:pt idx="672">
                  <c:v>67.1999999999991</c:v>
                </c:pt>
                <c:pt idx="673">
                  <c:v>67.2999999999991</c:v>
                </c:pt>
                <c:pt idx="674">
                  <c:v>67.3999999999991</c:v>
                </c:pt>
                <c:pt idx="675">
                  <c:v>67.4999999999991</c:v>
                </c:pt>
                <c:pt idx="676">
                  <c:v>67.5999999999991</c:v>
                </c:pt>
                <c:pt idx="677">
                  <c:v>67.6999999999991</c:v>
                </c:pt>
                <c:pt idx="678">
                  <c:v>67.7999999999991</c:v>
                </c:pt>
                <c:pt idx="679">
                  <c:v>67.8999999999991</c:v>
                </c:pt>
                <c:pt idx="680">
                  <c:v>67.9999999999991</c:v>
                </c:pt>
                <c:pt idx="681">
                  <c:v>68.0999999999991</c:v>
                </c:pt>
                <c:pt idx="682">
                  <c:v>68.1999999999991</c:v>
                </c:pt>
                <c:pt idx="683">
                  <c:v>68.2999999999991</c:v>
                </c:pt>
                <c:pt idx="684">
                  <c:v>68.3999999999991</c:v>
                </c:pt>
                <c:pt idx="685">
                  <c:v>68.4999999999991</c:v>
                </c:pt>
                <c:pt idx="686">
                  <c:v>68.5999999999991</c:v>
                </c:pt>
                <c:pt idx="687">
                  <c:v>68.6999999999991</c:v>
                </c:pt>
                <c:pt idx="688">
                  <c:v>68.7999999999991</c:v>
                </c:pt>
                <c:pt idx="689">
                  <c:v>68.8999999999991</c:v>
                </c:pt>
                <c:pt idx="690">
                  <c:v>68.999999999999</c:v>
                </c:pt>
                <c:pt idx="691">
                  <c:v>69.099999999999</c:v>
                </c:pt>
                <c:pt idx="692">
                  <c:v>69.199999999999</c:v>
                </c:pt>
                <c:pt idx="693">
                  <c:v>69.299999999999</c:v>
                </c:pt>
                <c:pt idx="694">
                  <c:v>69.399999999999</c:v>
                </c:pt>
                <c:pt idx="695">
                  <c:v>69.499999999999</c:v>
                </c:pt>
                <c:pt idx="696">
                  <c:v>69.599999999999</c:v>
                </c:pt>
                <c:pt idx="697">
                  <c:v>69.699999999999</c:v>
                </c:pt>
                <c:pt idx="698">
                  <c:v>69.799999999999</c:v>
                </c:pt>
                <c:pt idx="699">
                  <c:v>69.899999999999</c:v>
                </c:pt>
                <c:pt idx="700">
                  <c:v>69.999999999999</c:v>
                </c:pt>
                <c:pt idx="701">
                  <c:v>70.099999999999</c:v>
                </c:pt>
                <c:pt idx="702">
                  <c:v>70.199999999999</c:v>
                </c:pt>
                <c:pt idx="703">
                  <c:v>70.299999999999</c:v>
                </c:pt>
                <c:pt idx="704">
                  <c:v>70.399999999999</c:v>
                </c:pt>
                <c:pt idx="705">
                  <c:v>70.499999999999</c:v>
                </c:pt>
                <c:pt idx="706">
                  <c:v>70.599999999999</c:v>
                </c:pt>
                <c:pt idx="707">
                  <c:v>70.699999999999</c:v>
                </c:pt>
                <c:pt idx="708">
                  <c:v>70.799999999999</c:v>
                </c:pt>
                <c:pt idx="709">
                  <c:v>70.899999999999</c:v>
                </c:pt>
                <c:pt idx="710">
                  <c:v>70.999999999999</c:v>
                </c:pt>
                <c:pt idx="711">
                  <c:v>71.099999999999</c:v>
                </c:pt>
                <c:pt idx="712">
                  <c:v>71.199999999999</c:v>
                </c:pt>
                <c:pt idx="713">
                  <c:v>71.299999999999</c:v>
                </c:pt>
                <c:pt idx="714">
                  <c:v>71.399999999999</c:v>
                </c:pt>
                <c:pt idx="715">
                  <c:v>71.499999999999</c:v>
                </c:pt>
                <c:pt idx="716">
                  <c:v>71.599999999999</c:v>
                </c:pt>
                <c:pt idx="717">
                  <c:v>71.699999999999</c:v>
                </c:pt>
                <c:pt idx="718">
                  <c:v>71.799999999999</c:v>
                </c:pt>
                <c:pt idx="719">
                  <c:v>71.899999999999</c:v>
                </c:pt>
                <c:pt idx="720">
                  <c:v>71.999999999999</c:v>
                </c:pt>
                <c:pt idx="721">
                  <c:v>72.099999999999</c:v>
                </c:pt>
                <c:pt idx="722">
                  <c:v>72.199999999999</c:v>
                </c:pt>
                <c:pt idx="723">
                  <c:v>72.299999999999</c:v>
                </c:pt>
                <c:pt idx="724">
                  <c:v>72.399999999999</c:v>
                </c:pt>
                <c:pt idx="725">
                  <c:v>72.499999999999</c:v>
                </c:pt>
                <c:pt idx="726">
                  <c:v>72.599999999999</c:v>
                </c:pt>
                <c:pt idx="727">
                  <c:v>72.699999999999</c:v>
                </c:pt>
                <c:pt idx="728">
                  <c:v>72.799999999999</c:v>
                </c:pt>
                <c:pt idx="729">
                  <c:v>72.899999999999</c:v>
                </c:pt>
                <c:pt idx="730">
                  <c:v>72.999999999999</c:v>
                </c:pt>
                <c:pt idx="731">
                  <c:v>73.099999999999</c:v>
                </c:pt>
                <c:pt idx="732">
                  <c:v>73.199999999999</c:v>
                </c:pt>
                <c:pt idx="733">
                  <c:v>73.299999999999</c:v>
                </c:pt>
                <c:pt idx="734">
                  <c:v>73.399999999999</c:v>
                </c:pt>
                <c:pt idx="735">
                  <c:v>73.4999999999989</c:v>
                </c:pt>
                <c:pt idx="736">
                  <c:v>73.5999999999989</c:v>
                </c:pt>
                <c:pt idx="737">
                  <c:v>73.699999999999</c:v>
                </c:pt>
                <c:pt idx="738">
                  <c:v>73.7999999999989</c:v>
                </c:pt>
                <c:pt idx="739">
                  <c:v>73.8999999999989</c:v>
                </c:pt>
                <c:pt idx="740">
                  <c:v>73.9999999999989</c:v>
                </c:pt>
              </c:numCache>
            </c:numRef>
          </c:xVal>
          <c:yVal>
            <c:numRef>
              <c:f>Sheet1!$B$10:$B$750</c:f>
              <c:numCache>
                <c:formatCode>General</c:formatCode>
                <c:ptCount val="741"/>
                <c:pt idx="0">
                  <c:v>1.413920654257979</c:v>
                </c:pt>
                <c:pt idx="1">
                  <c:v>1.449910044341848</c:v>
                </c:pt>
                <c:pt idx="2">
                  <c:v>1.48569130013613</c:v>
                </c:pt>
                <c:pt idx="3">
                  <c:v>1.521265625325656</c:v>
                </c:pt>
                <c:pt idx="4">
                  <c:v>1.556634216634077</c:v>
                </c:pt>
                <c:pt idx="5">
                  <c:v>1.591798263864142</c:v>
                </c:pt>
                <c:pt idx="6">
                  <c:v>1.626758949937715</c:v>
                </c:pt>
                <c:pt idx="7">
                  <c:v>1.661517450935573</c:v>
                </c:pt>
                <c:pt idx="8">
                  <c:v>1.696074936136967</c:v>
                </c:pt>
                <c:pt idx="9">
                  <c:v>1.730432568058958</c:v>
                </c:pt>
                <c:pt idx="10">
                  <c:v>1.764591502495523</c:v>
                </c:pt>
                <c:pt idx="11">
                  <c:v>1.798552888556441</c:v>
                </c:pt>
                <c:pt idx="12">
                  <c:v>1.832317868705938</c:v>
                </c:pt>
                <c:pt idx="13">
                  <c:v>1.865887578801134</c:v>
                </c:pt>
                <c:pt idx="14">
                  <c:v>1.899263148130238</c:v>
                </c:pt>
                <c:pt idx="15">
                  <c:v>1.932445699450555</c:v>
                </c:pt>
                <c:pt idx="16">
                  <c:v>1.965436349026236</c:v>
                </c:pt>
                <c:pt idx="17">
                  <c:v>1.998236206665846</c:v>
                </c:pt>
                <c:pt idx="18">
                  <c:v>2.030846375759686</c:v>
                </c:pt>
                <c:pt idx="19">
                  <c:v>2.06326795331693</c:v>
                </c:pt>
                <c:pt idx="20">
                  <c:v>2.095502030002492</c:v>
                </c:pt>
                <c:pt idx="21">
                  <c:v>2.127549690173757</c:v>
                </c:pt>
                <c:pt idx="22">
                  <c:v>2.159412011917035</c:v>
                </c:pt>
                <c:pt idx="23">
                  <c:v>2.191090067083834</c:v>
                </c:pt>
                <c:pt idx="24">
                  <c:v>2.222584921326918</c:v>
                </c:pt>
                <c:pt idx="25">
                  <c:v>2.253897634136153</c:v>
                </c:pt>
                <c:pt idx="26">
                  <c:v>2.285029258874151</c:v>
                </c:pt>
                <c:pt idx="27">
                  <c:v>2.315980842811704</c:v>
                </c:pt>
                <c:pt idx="28">
                  <c:v>2.346753427163013</c:v>
                </c:pt>
                <c:pt idx="29">
                  <c:v>2.377348047120721</c:v>
                </c:pt>
                <c:pt idx="30">
                  <c:v>2.407765731890725</c:v>
                </c:pt>
                <c:pt idx="31">
                  <c:v>2.438007504726813</c:v>
                </c:pt>
                <c:pt idx="32">
                  <c:v>2.468074382965072</c:v>
                </c:pt>
                <c:pt idx="33">
                  <c:v>2.497967378058122</c:v>
                </c:pt>
                <c:pt idx="34">
                  <c:v>2.527687495609137</c:v>
                </c:pt>
                <c:pt idx="35">
                  <c:v>2.557235735405675</c:v>
                </c:pt>
                <c:pt idx="36">
                  <c:v>2.586613091453309</c:v>
                </c:pt>
                <c:pt idx="37">
                  <c:v>2.615820552009067</c:v>
                </c:pt>
                <c:pt idx="38">
                  <c:v>2.644859099614674</c:v>
                </c:pt>
                <c:pt idx="39">
                  <c:v>2.673729711129614</c:v>
                </c:pt>
                <c:pt idx="40">
                  <c:v>2.702433357763978</c:v>
                </c:pt>
                <c:pt idx="41">
                  <c:v>2.730971005111147</c:v>
                </c:pt>
                <c:pt idx="42">
                  <c:v>2.759343613180257</c:v>
                </c:pt>
                <c:pt idx="43">
                  <c:v>2.787552136428554</c:v>
                </c:pt>
                <c:pt idx="44">
                  <c:v>2.815597523793384</c:v>
                </c:pt>
                <c:pt idx="45">
                  <c:v>2.843480718724238</c:v>
                </c:pt>
                <c:pt idx="46">
                  <c:v>2.871202659214417</c:v>
                </c:pt>
                <c:pt idx="47">
                  <c:v>2.898764277832623</c:v>
                </c:pt>
                <c:pt idx="48">
                  <c:v>2.926166501754295</c:v>
                </c:pt>
                <c:pt idx="49">
                  <c:v>2.953410252792836</c:v>
                </c:pt>
                <c:pt idx="50">
                  <c:v>2.980496447430598</c:v>
                </c:pt>
                <c:pt idx="51">
                  <c:v>3.007425996849724</c:v>
                </c:pt>
                <c:pt idx="52">
                  <c:v>3.034199806962796</c:v>
                </c:pt>
                <c:pt idx="53">
                  <c:v>3.06081877844331</c:v>
                </c:pt>
                <c:pt idx="54">
                  <c:v>3.087283806755977</c:v>
                </c:pt>
                <c:pt idx="55">
                  <c:v>3.113595782186847</c:v>
                </c:pt>
                <c:pt idx="56">
                  <c:v>3.139755589873252</c:v>
                </c:pt>
                <c:pt idx="57">
                  <c:v>3.165764109833593</c:v>
                </c:pt>
                <c:pt idx="58">
                  <c:v>3.191622216996932</c:v>
                </c:pt>
                <c:pt idx="59">
                  <c:v>3.21733078123244</c:v>
                </c:pt>
                <c:pt idx="60">
                  <c:v>3.24289066737862</c:v>
                </c:pt>
                <c:pt idx="61">
                  <c:v>3.268302735272473</c:v>
                </c:pt>
                <c:pt idx="62">
                  <c:v>3.293567839778356</c:v>
                </c:pt>
                <c:pt idx="63">
                  <c:v>3.318686830816762</c:v>
                </c:pt>
                <c:pt idx="64">
                  <c:v>3.343660553392927</c:v>
                </c:pt>
                <c:pt idx="65">
                  <c:v>3.368489847625225</c:v>
                </c:pt>
                <c:pt idx="66">
                  <c:v>3.39317554877346</c:v>
                </c:pt>
                <c:pt idx="67">
                  <c:v>3.417718487266943</c:v>
                </c:pt>
                <c:pt idx="68">
                  <c:v>3.442119488732442</c:v>
                </c:pt>
                <c:pt idx="69">
                  <c:v>3.466379374021947</c:v>
                </c:pt>
                <c:pt idx="70">
                  <c:v>3.490498959240277</c:v>
                </c:pt>
                <c:pt idx="71">
                  <c:v>3.514479055772584</c:v>
                </c:pt>
                <c:pt idx="72">
                  <c:v>3.538320470311545</c:v>
                </c:pt>
                <c:pt idx="73">
                  <c:v>3.562024004884605</c:v>
                </c:pt>
                <c:pt idx="74">
                  <c:v>3.585590456880903</c:v>
                </c:pt>
                <c:pt idx="75">
                  <c:v>3.609020619078103</c:v>
                </c:pt>
                <c:pt idx="76">
                  <c:v>3.632315279669074</c:v>
                </c:pt>
                <c:pt idx="77">
                  <c:v>3.655475222288394</c:v>
                </c:pt>
                <c:pt idx="78">
                  <c:v>3.678501226038719</c:v>
                </c:pt>
                <c:pt idx="79">
                  <c:v>3.701394065516983</c:v>
                </c:pt>
                <c:pt idx="80">
                  <c:v>3.724154510840467</c:v>
                </c:pt>
                <c:pt idx="81">
                  <c:v>3.746783327672698</c:v>
                </c:pt>
                <c:pt idx="82">
                  <c:v>3.769281277249208</c:v>
                </c:pt>
                <c:pt idx="83">
                  <c:v>3.791649116403136</c:v>
                </c:pt>
                <c:pt idx="84">
                  <c:v>3.813887597590719</c:v>
                </c:pt>
                <c:pt idx="85">
                  <c:v>3.835997468916544</c:v>
                </c:pt>
                <c:pt idx="86">
                  <c:v>3.857979474158756</c:v>
                </c:pt>
                <c:pt idx="87">
                  <c:v>3.879834352794133</c:v>
                </c:pt>
                <c:pt idx="88">
                  <c:v>3.901562840022805</c:v>
                </c:pt>
                <c:pt idx="89">
                  <c:v>3.923165666793149</c:v>
                </c:pt>
                <c:pt idx="90">
                  <c:v>3.944643559826293</c:v>
                </c:pt>
                <c:pt idx="91">
                  <c:v>3.965997241640585</c:v>
                </c:pt>
                <c:pt idx="92">
                  <c:v>3.987227430575893</c:v>
                </c:pt>
                <c:pt idx="93">
                  <c:v>4.008334840817763</c:v>
                </c:pt>
                <c:pt idx="94">
                  <c:v>4.02932018242151</c:v>
                </c:pt>
                <c:pt idx="95">
                  <c:v>4.050184161335931</c:v>
                </c:pt>
                <c:pt idx="96">
                  <c:v>4.070927479427342</c:v>
                </c:pt>
                <c:pt idx="97">
                  <c:v>4.091550834502837</c:v>
                </c:pt>
                <c:pt idx="98">
                  <c:v>4.112054920334041</c:v>
                </c:pt>
                <c:pt idx="99">
                  <c:v>4.132440426680377</c:v>
                </c:pt>
                <c:pt idx="100">
                  <c:v>4.152708039312157</c:v>
                </c:pt>
                <c:pt idx="101">
                  <c:v>4.172858440033795</c:v>
                </c:pt>
                <c:pt idx="102">
                  <c:v>4.192892306706669</c:v>
                </c:pt>
                <c:pt idx="103">
                  <c:v>4.212810313271945</c:v>
                </c:pt>
                <c:pt idx="104">
                  <c:v>4.232613129773258</c:v>
                </c:pt>
                <c:pt idx="105">
                  <c:v>4.2523014223792</c:v>
                </c:pt>
                <c:pt idx="106">
                  <c:v>4.271875853405795</c:v>
                </c:pt>
                <c:pt idx="107">
                  <c:v>4.291337081338762</c:v>
                </c:pt>
                <c:pt idx="108">
                  <c:v>4.310685760855629</c:v>
                </c:pt>
                <c:pt idx="109">
                  <c:v>4.329922542847806</c:v>
                </c:pt>
                <c:pt idx="110">
                  <c:v>4.349048074442457</c:v>
                </c:pt>
                <c:pt idx="111">
                  <c:v>4.368062999024262</c:v>
                </c:pt>
                <c:pt idx="112">
                  <c:v>4.386967956257076</c:v>
                </c:pt>
                <c:pt idx="113">
                  <c:v>4.405763582105452</c:v>
                </c:pt>
                <c:pt idx="114">
                  <c:v>4.42445050885598</c:v>
                </c:pt>
                <c:pt idx="115">
                  <c:v>4.44302936513873</c:v>
                </c:pt>
                <c:pt idx="116">
                  <c:v>4.461500775948081</c:v>
                </c:pt>
                <c:pt idx="117">
                  <c:v>4.47986536266408</c:v>
                </c:pt>
                <c:pt idx="118">
                  <c:v>4.49812374307314</c:v>
                </c:pt>
                <c:pt idx="119">
                  <c:v>4.516276531388907</c:v>
                </c:pt>
                <c:pt idx="120">
                  <c:v>4.534324338272897</c:v>
                </c:pt>
                <c:pt idx="121">
                  <c:v>4.552267770855038</c:v>
                </c:pt>
                <c:pt idx="122">
                  <c:v>4.570107432754081</c:v>
                </c:pt>
                <c:pt idx="123">
                  <c:v>4.587843924097941</c:v>
                </c:pt>
                <c:pt idx="124">
                  <c:v>4.605477841543855</c:v>
                </c:pt>
                <c:pt idx="125">
                  <c:v>4.623009778298465</c:v>
                </c:pt>
                <c:pt idx="126">
                  <c:v>4.640440324137812</c:v>
                </c:pt>
                <c:pt idx="127">
                  <c:v>4.657770065427045</c:v>
                </c:pt>
                <c:pt idx="128">
                  <c:v>4.674999585140356</c:v>
                </c:pt>
                <c:pt idx="129">
                  <c:v>4.692129462880365</c:v>
                </c:pt>
                <c:pt idx="130">
                  <c:v>4.70916027489779</c:v>
                </c:pt>
                <c:pt idx="131">
                  <c:v>4.726092594110758</c:v>
                </c:pt>
                <c:pt idx="132">
                  <c:v>4.742926990124081</c:v>
                </c:pt>
                <c:pt idx="133">
                  <c:v>4.759664029248428</c:v>
                </c:pt>
                <c:pt idx="134">
                  <c:v>4.776304274519372</c:v>
                </c:pt>
                <c:pt idx="135">
                  <c:v>4.792848285716337</c:v>
                </c:pt>
                <c:pt idx="136">
                  <c:v>4.809296619381417</c:v>
                </c:pt>
                <c:pt idx="137">
                  <c:v>4.82564982883811</c:v>
                </c:pt>
                <c:pt idx="138">
                  <c:v>4.841908464209921</c:v>
                </c:pt>
                <c:pt idx="139">
                  <c:v>4.85807307243888</c:v>
                </c:pt>
                <c:pt idx="140">
                  <c:v>4.874144197303931</c:v>
                </c:pt>
                <c:pt idx="141">
                  <c:v>4.890122379439226</c:v>
                </c:pt>
                <c:pt idx="142">
                  <c:v>4.906008156352331</c:v>
                </c:pt>
                <c:pt idx="143">
                  <c:v>4.92180206244227</c:v>
                </c:pt>
                <c:pt idx="144">
                  <c:v>4.937504629017527</c:v>
                </c:pt>
                <c:pt idx="145">
                  <c:v>4.953116384313941</c:v>
                </c:pt>
                <c:pt idx="146">
                  <c:v>4.968637853512416</c:v>
                </c:pt>
                <c:pt idx="147">
                  <c:v>4.984069558756647</c:v>
                </c:pt>
                <c:pt idx="148">
                  <c:v>4.999412019170652</c:v>
                </c:pt>
                <c:pt idx="149">
                  <c:v>5.014665750876245</c:v>
                </c:pt>
                <c:pt idx="150">
                  <c:v>5.029831267010383</c:v>
                </c:pt>
                <c:pt idx="151">
                  <c:v>5.044909077742505</c:v>
                </c:pt>
                <c:pt idx="152">
                  <c:v>5.059899690291552</c:v>
                </c:pt>
                <c:pt idx="153">
                  <c:v>5.074803608943143</c:v>
                </c:pt>
                <c:pt idx="154">
                  <c:v>5.089621335066513</c:v>
                </c:pt>
                <c:pt idx="155">
                  <c:v>5.104353367131365</c:v>
                </c:pt>
                <c:pt idx="156">
                  <c:v>5.11900020072465</c:v>
                </c:pt>
                <c:pt idx="157">
                  <c:v>5.133562328567227</c:v>
                </c:pt>
                <c:pt idx="158">
                  <c:v>5.148040240530438</c:v>
                </c:pt>
                <c:pt idx="159">
                  <c:v>5.162434423652646</c:v>
                </c:pt>
                <c:pt idx="160">
                  <c:v>5.176745362155494</c:v>
                </c:pt>
                <c:pt idx="161">
                  <c:v>5.190973537460303</c:v>
                </c:pt>
                <c:pt idx="162">
                  <c:v>5.205119428204267</c:v>
                </c:pt>
                <c:pt idx="163">
                  <c:v>5.219183510256435</c:v>
                </c:pt>
                <c:pt idx="164">
                  <c:v>5.233166256733893</c:v>
                </c:pt>
                <c:pt idx="165">
                  <c:v>5.247068138017528</c:v>
                </c:pt>
                <c:pt idx="166">
                  <c:v>5.260889621767935</c:v>
                </c:pt>
                <c:pt idx="167">
                  <c:v>5.274631172941162</c:v>
                </c:pt>
                <c:pt idx="168">
                  <c:v>5.288293253804257</c:v>
                </c:pt>
                <c:pt idx="169">
                  <c:v>5.301876323950914</c:v>
                </c:pt>
                <c:pt idx="170">
                  <c:v>5.315380840316876</c:v>
                </c:pt>
                <c:pt idx="171">
                  <c:v>5.328807257195379</c:v>
                </c:pt>
                <c:pt idx="172">
                  <c:v>5.342156026252375</c:v>
                </c:pt>
                <c:pt idx="173">
                  <c:v>5.355427596541666</c:v>
                </c:pt>
                <c:pt idx="174">
                  <c:v>5.36862241452014</c:v>
                </c:pt>
                <c:pt idx="175">
                  <c:v>5.381740924062711</c:v>
                </c:pt>
                <c:pt idx="176">
                  <c:v>5.394783566477261</c:v>
                </c:pt>
                <c:pt idx="177">
                  <c:v>5.407750780519597</c:v>
                </c:pt>
                <c:pt idx="178">
                  <c:v>5.420643002407932</c:v>
                </c:pt>
                <c:pt idx="179">
                  <c:v>5.433460665837856</c:v>
                </c:pt>
                <c:pt idx="180">
                  <c:v>5.446204201996777</c:v>
                </c:pt>
                <c:pt idx="181">
                  <c:v>5.458874039578435</c:v>
                </c:pt>
                <c:pt idx="182">
                  <c:v>5.47147060479741</c:v>
                </c:pt>
                <c:pt idx="183">
                  <c:v>5.483994321403294</c:v>
                </c:pt>
                <c:pt idx="184">
                  <c:v>5.496445610695114</c:v>
                </c:pt>
                <c:pt idx="185">
                  <c:v>5.508824891535398</c:v>
                </c:pt>
                <c:pt idx="186">
                  <c:v>5.52113258036437</c:v>
                </c:pt>
                <c:pt idx="187">
                  <c:v>5.5333690912138</c:v>
                </c:pt>
                <c:pt idx="188">
                  <c:v>5.545534835721048</c:v>
                </c:pt>
                <c:pt idx="189">
                  <c:v>5.557630223142975</c:v>
                </c:pt>
                <c:pt idx="190">
                  <c:v>5.569655660369485</c:v>
                </c:pt>
                <c:pt idx="191">
                  <c:v>5.581611551937478</c:v>
                </c:pt>
                <c:pt idx="192">
                  <c:v>5.593498300044232</c:v>
                </c:pt>
                <c:pt idx="193">
                  <c:v>5.605316304561088</c:v>
                </c:pt>
                <c:pt idx="194">
                  <c:v>5.617065963046826</c:v>
                </c:pt>
                <c:pt idx="195">
                  <c:v>5.628747670761085</c:v>
                </c:pt>
                <c:pt idx="196">
                  <c:v>5.640361820677603</c:v>
                </c:pt>
                <c:pt idx="197">
                  <c:v>5.651908803497466</c:v>
                </c:pt>
                <c:pt idx="198">
                  <c:v>5.663389007662279</c:v>
                </c:pt>
                <c:pt idx="199">
                  <c:v>5.674802819367184</c:v>
                </c:pt>
                <c:pt idx="200">
                  <c:v>5.686150622573915</c:v>
                </c:pt>
                <c:pt idx="201">
                  <c:v>5.697432799023597</c:v>
                </c:pt>
                <c:pt idx="202">
                  <c:v>5.708649728249732</c:v>
                </c:pt>
                <c:pt idx="203">
                  <c:v>5.719801787590871</c:v>
                </c:pt>
                <c:pt idx="204">
                  <c:v>5.730889352203346</c:v>
                </c:pt>
                <c:pt idx="205">
                  <c:v>5.74191279507388</c:v>
                </c:pt>
                <c:pt idx="206">
                  <c:v>5.752872487032115</c:v>
                </c:pt>
                <c:pt idx="207">
                  <c:v>5.76376879676314</c:v>
                </c:pt>
                <c:pt idx="208">
                  <c:v>5.77460209081983</c:v>
                </c:pt>
                <c:pt idx="209">
                  <c:v>5.785372733635226</c:v>
                </c:pt>
                <c:pt idx="210">
                  <c:v>5.796081087534763</c:v>
                </c:pt>
                <c:pt idx="211">
                  <c:v>5.80672751274848</c:v>
                </c:pt>
                <c:pt idx="212">
                  <c:v>5.817312367423121</c:v>
                </c:pt>
                <c:pt idx="213">
                  <c:v>5.827836007634185</c:v>
                </c:pt>
                <c:pt idx="214">
                  <c:v>5.838298787397968</c:v>
                </c:pt>
                <c:pt idx="215">
                  <c:v>5.848701058683313</c:v>
                </c:pt>
                <c:pt idx="216">
                  <c:v>5.85904317142363</c:v>
                </c:pt>
                <c:pt idx="217">
                  <c:v>5.869325473528564</c:v>
                </c:pt>
                <c:pt idx="218">
                  <c:v>5.87954831089573</c:v>
                </c:pt>
                <c:pt idx="219">
                  <c:v>5.889712027422337</c:v>
                </c:pt>
                <c:pt idx="220">
                  <c:v>5.899816965016765</c:v>
                </c:pt>
                <c:pt idx="221">
                  <c:v>5.90986346361009</c:v>
                </c:pt>
                <c:pt idx="222">
                  <c:v>5.919851861167436</c:v>
                </c:pt>
                <c:pt idx="223">
                  <c:v>5.92978249369947</c:v>
                </c:pt>
                <c:pt idx="224">
                  <c:v>5.93965569527359</c:v>
                </c:pt>
                <c:pt idx="225">
                  <c:v>5.949471798025228</c:v>
                </c:pt>
                <c:pt idx="226">
                  <c:v>5.959231132169012</c:v>
                </c:pt>
                <c:pt idx="227">
                  <c:v>5.968934026009843</c:v>
                </c:pt>
                <c:pt idx="228">
                  <c:v>5.978580805954042</c:v>
                </c:pt>
                <c:pt idx="229">
                  <c:v>5.98817179652014</c:v>
                </c:pt>
                <c:pt idx="230">
                  <c:v>5.997707320349978</c:v>
                </c:pt>
                <c:pt idx="231">
                  <c:v>6.007187698219467</c:v>
                </c:pt>
                <c:pt idx="232">
                  <c:v>6.016613249049445</c:v>
                </c:pt>
                <c:pt idx="233">
                  <c:v>6.02598428991629</c:v>
                </c:pt>
                <c:pt idx="234">
                  <c:v>6.03530113606277</c:v>
                </c:pt>
                <c:pt idx="235">
                  <c:v>6.044564100908389</c:v>
                </c:pt>
                <c:pt idx="236">
                  <c:v>6.05377349606019</c:v>
                </c:pt>
                <c:pt idx="237">
                  <c:v>6.062929631323088</c:v>
                </c:pt>
                <c:pt idx="238">
                  <c:v>6.072032814710353</c:v>
                </c:pt>
                <c:pt idx="239">
                  <c:v>6.081083352453917</c:v>
                </c:pt>
                <c:pt idx="240">
                  <c:v>6.090081549014728</c:v>
                </c:pt>
                <c:pt idx="241">
                  <c:v>6.099027707092967</c:v>
                </c:pt>
                <c:pt idx="242">
                  <c:v>6.107922127638229</c:v>
                </c:pt>
                <c:pt idx="243">
                  <c:v>6.116765109859678</c:v>
                </c:pt>
                <c:pt idx="244">
                  <c:v>6.125556951236023</c:v>
                </c:pt>
                <c:pt idx="245">
                  <c:v>6.134297947525726</c:v>
                </c:pt>
                <c:pt idx="246">
                  <c:v>6.142988392776648</c:v>
                </c:pt>
                <c:pt idx="247">
                  <c:v>6.151628579336204</c:v>
                </c:pt>
                <c:pt idx="248">
                  <c:v>6.160218797861111</c:v>
                </c:pt>
                <c:pt idx="249">
                  <c:v>6.168759337327074</c:v>
                </c:pt>
                <c:pt idx="250">
                  <c:v>6.17725048503873</c:v>
                </c:pt>
                <c:pt idx="251">
                  <c:v>6.185692526639015</c:v>
                </c:pt>
                <c:pt idx="252">
                  <c:v>6.194085746119013</c:v>
                </c:pt>
                <c:pt idx="253">
                  <c:v>6.202430425827488</c:v>
                </c:pt>
                <c:pt idx="254">
                  <c:v>6.210726846480178</c:v>
                </c:pt>
                <c:pt idx="255">
                  <c:v>6.218975287169465</c:v>
                </c:pt>
                <c:pt idx="256">
                  <c:v>6.227176025373708</c:v>
                </c:pt>
                <c:pt idx="257">
                  <c:v>6.235329336966489</c:v>
                </c:pt>
                <c:pt idx="258">
                  <c:v>6.243435496225977</c:v>
                </c:pt>
                <c:pt idx="259">
                  <c:v>6.25149477584414</c:v>
                </c:pt>
                <c:pt idx="260">
                  <c:v>6.259507446935896</c:v>
                </c:pt>
                <c:pt idx="261">
                  <c:v>6.267473779048275</c:v>
                </c:pt>
                <c:pt idx="262">
                  <c:v>6.275394040169425</c:v>
                </c:pt>
                <c:pt idx="263">
                  <c:v>6.28326849673768</c:v>
                </c:pt>
                <c:pt idx="264">
                  <c:v>6.291097413650502</c:v>
                </c:pt>
                <c:pt idx="265">
                  <c:v>6.298881054273396</c:v>
                </c:pt>
                <c:pt idx="266">
                  <c:v>6.306619680448767</c:v>
                </c:pt>
                <c:pt idx="267">
                  <c:v>6.314313552504725</c:v>
                </c:pt>
                <c:pt idx="268">
                  <c:v>6.321962929263854</c:v>
                </c:pt>
                <c:pt idx="269">
                  <c:v>6.329568068051905</c:v>
                </c:pt>
                <c:pt idx="270">
                  <c:v>6.337129224706476</c:v>
                </c:pt>
                <c:pt idx="271">
                  <c:v>6.344646653585586</c:v>
                </c:pt>
                <c:pt idx="272">
                  <c:v>6.352120607576226</c:v>
                </c:pt>
                <c:pt idx="273">
                  <c:v>6.359551338102968</c:v>
                </c:pt>
                <c:pt idx="274">
                  <c:v>6.366939095136246</c:v>
                </c:pt>
                <c:pt idx="275">
                  <c:v>6.374284127200894</c:v>
                </c:pt>
                <c:pt idx="276">
                  <c:v>6.381586681384526</c:v>
                </c:pt>
                <c:pt idx="277">
                  <c:v>6.388847003345718</c:v>
                </c:pt>
                <c:pt idx="278">
                  <c:v>6.396065337322395</c:v>
                </c:pt>
                <c:pt idx="279">
                  <c:v>6.403241926139994</c:v>
                </c:pt>
                <c:pt idx="280">
                  <c:v>6.410377011219641</c:v>
                </c:pt>
                <c:pt idx="281">
                  <c:v>6.417470832586265</c:v>
                </c:pt>
                <c:pt idx="282">
                  <c:v>6.424523628876689</c:v>
                </c:pt>
                <c:pt idx="283">
                  <c:v>6.431535637347662</c:v>
                </c:pt>
                <c:pt idx="284">
                  <c:v>6.43850709388379</c:v>
                </c:pt>
                <c:pt idx="285">
                  <c:v>6.445438233005524</c:v>
                </c:pt>
                <c:pt idx="286">
                  <c:v>6.452329287877051</c:v>
                </c:pt>
                <c:pt idx="287">
                  <c:v>6.459180490314103</c:v>
                </c:pt>
                <c:pt idx="288">
                  <c:v>6.465992070791777</c:v>
                </c:pt>
                <c:pt idx="289">
                  <c:v>6.47276425845228</c:v>
                </c:pt>
                <c:pt idx="290">
                  <c:v>6.47949728111265</c:v>
                </c:pt>
                <c:pt idx="291">
                  <c:v>6.48619136527239</c:v>
                </c:pt>
                <c:pt idx="292">
                  <c:v>6.492846736121137</c:v>
                </c:pt>
                <c:pt idx="293">
                  <c:v>6.499463617546187</c:v>
                </c:pt>
                <c:pt idx="294">
                  <c:v>6.506042232140052</c:v>
                </c:pt>
                <c:pt idx="295">
                  <c:v>6.512582801207939</c:v>
                </c:pt>
                <c:pt idx="296">
                  <c:v>6.519085544775239</c:v>
                </c:pt>
                <c:pt idx="297">
                  <c:v>6.525550681594861</c:v>
                </c:pt>
                <c:pt idx="298">
                  <c:v>6.53197842915458</c:v>
                </c:pt>
                <c:pt idx="299">
                  <c:v>6.53836900368445</c:v>
                </c:pt>
                <c:pt idx="300">
                  <c:v>6.544722620163991</c:v>
                </c:pt>
                <c:pt idx="301">
                  <c:v>6.551039492329477</c:v>
                </c:pt>
                <c:pt idx="302">
                  <c:v>6.557319832681069</c:v>
                </c:pt>
                <c:pt idx="303">
                  <c:v>6.563563852490009</c:v>
                </c:pt>
                <c:pt idx="304">
                  <c:v>6.569771761805727</c:v>
                </c:pt>
                <c:pt idx="305">
                  <c:v>6.575943769462863</c:v>
                </c:pt>
                <c:pt idx="306">
                  <c:v>6.582080083088341</c:v>
                </c:pt>
                <c:pt idx="307">
                  <c:v>6.588180909108329</c:v>
                </c:pt>
                <c:pt idx="308">
                  <c:v>6.594246452755196</c:v>
                </c:pt>
                <c:pt idx="309">
                  <c:v>6.600276918074395</c:v>
                </c:pt>
                <c:pt idx="310">
                  <c:v>6.606272507931352</c:v>
                </c:pt>
                <c:pt idx="311">
                  <c:v>6.612233424018272</c:v>
                </c:pt>
                <c:pt idx="312">
                  <c:v>6.61815986686091</c:v>
                </c:pt>
                <c:pt idx="313">
                  <c:v>6.624052035825423</c:v>
                </c:pt>
                <c:pt idx="314">
                  <c:v>6.629910129124889</c:v>
                </c:pt>
                <c:pt idx="315">
                  <c:v>6.635734343826137</c:v>
                </c:pt>
                <c:pt idx="316">
                  <c:v>6.64152487585626</c:v>
                </c:pt>
                <c:pt idx="317">
                  <c:v>6.647281920009345</c:v>
                </c:pt>
                <c:pt idx="318">
                  <c:v>6.653005669952886</c:v>
                </c:pt>
                <c:pt idx="319">
                  <c:v>6.658696318234382</c:v>
                </c:pt>
                <c:pt idx="320">
                  <c:v>6.664354056287715</c:v>
                </c:pt>
                <c:pt idx="321">
                  <c:v>6.669979074439849</c:v>
                </c:pt>
                <c:pt idx="322">
                  <c:v>6.675571561916801</c:v>
                </c:pt>
                <c:pt idx="323">
                  <c:v>6.681131706850455</c:v>
                </c:pt>
                <c:pt idx="324">
                  <c:v>6.686659696284581</c:v>
                </c:pt>
                <c:pt idx="325">
                  <c:v>6.692155716181235</c:v>
                </c:pt>
                <c:pt idx="326">
                  <c:v>6.697619951427135</c:v>
                </c:pt>
                <c:pt idx="327">
                  <c:v>6.703052585839587</c:v>
                </c:pt>
                <c:pt idx="328">
                  <c:v>6.708453802172947</c:v>
                </c:pt>
                <c:pt idx="329">
                  <c:v>6.71382378212465</c:v>
                </c:pt>
                <c:pt idx="330">
                  <c:v>6.719162706341322</c:v>
                </c:pt>
                <c:pt idx="331">
                  <c:v>6.72447075442488</c:v>
                </c:pt>
                <c:pt idx="332">
                  <c:v>6.72974810493857</c:v>
                </c:pt>
                <c:pt idx="333">
                  <c:v>6.734994935412935</c:v>
                </c:pt>
                <c:pt idx="334">
                  <c:v>6.74021142235188</c:v>
                </c:pt>
                <c:pt idx="335">
                  <c:v>6.745397741238489</c:v>
                </c:pt>
                <c:pt idx="336">
                  <c:v>6.750554066541023</c:v>
                </c:pt>
                <c:pt idx="337">
                  <c:v>6.755680571718774</c:v>
                </c:pt>
                <c:pt idx="338">
                  <c:v>6.760777429227862</c:v>
                </c:pt>
                <c:pt idx="339">
                  <c:v>6.765844810527004</c:v>
                </c:pt>
                <c:pt idx="340">
                  <c:v>6.770882886083454</c:v>
                </c:pt>
                <c:pt idx="341">
                  <c:v>6.775891825378496</c:v>
                </c:pt>
                <c:pt idx="342">
                  <c:v>6.78087179691334</c:v>
                </c:pt>
                <c:pt idx="343">
                  <c:v>6.78582296821469</c:v>
                </c:pt>
                <c:pt idx="344">
                  <c:v>6.790745505840424</c:v>
                </c:pt>
                <c:pt idx="345">
                  <c:v>6.79563957538517</c:v>
                </c:pt>
                <c:pt idx="346">
                  <c:v>6.800505341485874</c:v>
                </c:pt>
                <c:pt idx="347">
                  <c:v>6.805342967827404</c:v>
                </c:pt>
                <c:pt idx="348">
                  <c:v>6.810152617147919</c:v>
                </c:pt>
                <c:pt idx="349">
                  <c:v>6.814934451244519</c:v>
                </c:pt>
                <c:pt idx="350">
                  <c:v>6.81968863097854</c:v>
                </c:pt>
                <c:pt idx="351">
                  <c:v>6.824415316280985</c:v>
                </c:pt>
                <c:pt idx="352">
                  <c:v>6.829114666158078</c:v>
                </c:pt>
                <c:pt idx="353">
                  <c:v>6.833786838696369</c:v>
                </c:pt>
                <c:pt idx="354">
                  <c:v>6.838431991068162</c:v>
                </c:pt>
                <c:pt idx="355">
                  <c:v>6.843050279536795</c:v>
                </c:pt>
                <c:pt idx="356">
                  <c:v>6.847641859461985</c:v>
                </c:pt>
                <c:pt idx="357">
                  <c:v>6.85220688530489</c:v>
                </c:pt>
                <c:pt idx="358">
                  <c:v>6.856745510633395</c:v>
                </c:pt>
                <c:pt idx="359">
                  <c:v>6.861257888127286</c:v>
                </c:pt>
                <c:pt idx="360">
                  <c:v>6.865744169583396</c:v>
                </c:pt>
                <c:pt idx="361">
                  <c:v>6.870204505920637</c:v>
                </c:pt>
                <c:pt idx="362">
                  <c:v>6.874639047185135</c:v>
                </c:pt>
                <c:pt idx="363">
                  <c:v>6.879047942555291</c:v>
                </c:pt>
                <c:pt idx="364">
                  <c:v>6.883431340346742</c:v>
                </c:pt>
                <c:pt idx="365">
                  <c:v>6.887789388017439</c:v>
                </c:pt>
                <c:pt idx="366">
                  <c:v>6.892122232172482</c:v>
                </c:pt>
                <c:pt idx="367">
                  <c:v>6.896430018569188</c:v>
                </c:pt>
                <c:pt idx="368">
                  <c:v>6.900712892121873</c:v>
                </c:pt>
                <c:pt idx="369">
                  <c:v>6.904970996906806</c:v>
                </c:pt>
                <c:pt idx="370">
                  <c:v>6.909204476167048</c:v>
                </c:pt>
                <c:pt idx="371">
                  <c:v>6.913413472317231</c:v>
                </c:pt>
                <c:pt idx="372">
                  <c:v>6.917598126948385</c:v>
                </c:pt>
                <c:pt idx="373">
                  <c:v>6.92175858083269</c:v>
                </c:pt>
                <c:pt idx="374">
                  <c:v>6.925894973928195</c:v>
                </c:pt>
                <c:pt idx="375">
                  <c:v>6.93000744538358</c:v>
                </c:pt>
                <c:pt idx="376">
                  <c:v>6.934096133542737</c:v>
                </c:pt>
                <c:pt idx="377">
                  <c:v>6.93816117594955</c:v>
                </c:pt>
                <c:pt idx="378">
                  <c:v>6.942202709352412</c:v>
                </c:pt>
                <c:pt idx="379">
                  <c:v>6.946220869708898</c:v>
                </c:pt>
                <c:pt idx="380">
                  <c:v>6.950215792190298</c:v>
                </c:pt>
                <c:pt idx="381">
                  <c:v>6.954187611186176</c:v>
                </c:pt>
                <c:pt idx="382">
                  <c:v>6.958136460308904</c:v>
                </c:pt>
                <c:pt idx="383">
                  <c:v>6.962062472398145</c:v>
                </c:pt>
                <c:pt idx="384">
                  <c:v>6.965965779525284</c:v>
                </c:pt>
                <c:pt idx="385">
                  <c:v>6.969846512998001</c:v>
                </c:pt>
                <c:pt idx="386">
                  <c:v>6.973704803364481</c:v>
                </c:pt>
                <c:pt idx="387">
                  <c:v>6.977540780417996</c:v>
                </c:pt>
                <c:pt idx="388">
                  <c:v>6.981354573201174</c:v>
                </c:pt>
                <c:pt idx="389">
                  <c:v>6.985146310010366</c:v>
                </c:pt>
                <c:pt idx="390">
                  <c:v>6.988916118399945</c:v>
                </c:pt>
                <c:pt idx="391">
                  <c:v>6.992664125186648</c:v>
                </c:pt>
                <c:pt idx="392">
                  <c:v>6.996390456453743</c:v>
                </c:pt>
                <c:pt idx="393">
                  <c:v>7.000095237555374</c:v>
                </c:pt>
                <c:pt idx="394">
                  <c:v>7.003778593120758</c:v>
                </c:pt>
                <c:pt idx="395">
                  <c:v>7.007440647058274</c:v>
                </c:pt>
                <c:pt idx="396">
                  <c:v>7.01108152255981</c:v>
                </c:pt>
                <c:pt idx="397">
                  <c:v>7.01470134210473</c:v>
                </c:pt>
                <c:pt idx="398">
                  <c:v>7.018300227464111</c:v>
                </c:pt>
                <c:pt idx="399">
                  <c:v>7.021878299704798</c:v>
                </c:pt>
                <c:pt idx="400">
                  <c:v>7.025435679193459</c:v>
                </c:pt>
                <c:pt idx="401">
                  <c:v>7.028972485600733</c:v>
                </c:pt>
                <c:pt idx="402">
                  <c:v>7.032488837905043</c:v>
                </c:pt>
                <c:pt idx="403">
                  <c:v>7.035984854396874</c:v>
                </c:pt>
                <c:pt idx="404">
                  <c:v>7.039460652682548</c:v>
                </c:pt>
                <c:pt idx="405">
                  <c:v>7.042916349688187</c:v>
                </c:pt>
                <c:pt idx="406">
                  <c:v>7.046352061663847</c:v>
                </c:pt>
                <c:pt idx="407">
                  <c:v>7.04976790418714</c:v>
                </c:pt>
                <c:pt idx="408">
                  <c:v>7.053163992167347</c:v>
                </c:pt>
                <c:pt idx="409">
                  <c:v>7.056540439849194</c:v>
                </c:pt>
                <c:pt idx="410">
                  <c:v>7.059897360816699</c:v>
                </c:pt>
                <c:pt idx="411">
                  <c:v>7.063234867996971</c:v>
                </c:pt>
                <c:pt idx="412">
                  <c:v>7.066553073664152</c:v>
                </c:pt>
                <c:pt idx="413">
                  <c:v>7.069852089442906</c:v>
                </c:pt>
                <c:pt idx="414">
                  <c:v>7.073132026312464</c:v>
                </c:pt>
                <c:pt idx="415">
                  <c:v>7.076392994610213</c:v>
                </c:pt>
                <c:pt idx="416">
                  <c:v>7.079635104035432</c:v>
                </c:pt>
                <c:pt idx="417">
                  <c:v>7.082858463652989</c:v>
                </c:pt>
                <c:pt idx="418">
                  <c:v>7.08606318189701</c:v>
                </c:pt>
                <c:pt idx="419">
                  <c:v>7.08924936657451</c:v>
                </c:pt>
                <c:pt idx="420">
                  <c:v>7.092417124869041</c:v>
                </c:pt>
                <c:pt idx="421">
                  <c:v>7.095566563344302</c:v>
                </c:pt>
                <c:pt idx="422">
                  <c:v>7.098697787947695</c:v>
                </c:pt>
                <c:pt idx="423">
                  <c:v>7.101810904013908</c:v>
                </c:pt>
                <c:pt idx="424">
                  <c:v>7.104906016268433</c:v>
                </c:pt>
                <c:pt idx="425">
                  <c:v>7.107983228831203</c:v>
                </c:pt>
                <c:pt idx="426">
                  <c:v>7.111042645219919</c:v>
                </c:pt>
                <c:pt idx="427">
                  <c:v>7.114084368353565</c:v>
                </c:pt>
                <c:pt idx="428">
                  <c:v>7.117108500556091</c:v>
                </c:pt>
                <c:pt idx="429">
                  <c:v>7.120115143559539</c:v>
                </c:pt>
                <c:pt idx="430">
                  <c:v>7.123104398507676</c:v>
                </c:pt>
                <c:pt idx="431">
                  <c:v>7.126076365959325</c:v>
                </c:pt>
                <c:pt idx="432">
                  <c:v>7.129031145891728</c:v>
                </c:pt>
                <c:pt idx="433">
                  <c:v>7.131968837703977</c:v>
                </c:pt>
                <c:pt idx="434">
                  <c:v>7.134889540220277</c:v>
                </c:pt>
                <c:pt idx="435">
                  <c:v>7.137793351693401</c:v>
                </c:pt>
                <c:pt idx="436">
                  <c:v>7.140680369807765</c:v>
                </c:pt>
                <c:pt idx="437">
                  <c:v>7.143550691682988</c:v>
                </c:pt>
                <c:pt idx="438">
                  <c:v>7.146404413876937</c:v>
                </c:pt>
                <c:pt idx="439">
                  <c:v>7.1492416323891</c:v>
                </c:pt>
                <c:pt idx="440">
                  <c:v>7.15206244266378</c:v>
                </c:pt>
                <c:pt idx="441">
                  <c:v>7.154866939593283</c:v>
                </c:pt>
                <c:pt idx="442">
                  <c:v>7.157655217521183</c:v>
                </c:pt>
                <c:pt idx="443">
                  <c:v>7.160427370245388</c:v>
                </c:pt>
                <c:pt idx="444">
                  <c:v>7.163183491021416</c:v>
                </c:pt>
                <c:pt idx="445">
                  <c:v>7.165923672565365</c:v>
                </c:pt>
                <c:pt idx="446">
                  <c:v>7.168648007057249</c:v>
                </c:pt>
                <c:pt idx="447">
                  <c:v>7.17135658614393</c:v>
                </c:pt>
                <c:pt idx="448">
                  <c:v>7.174049500942245</c:v>
                </c:pt>
                <c:pt idx="449">
                  <c:v>7.176726842042116</c:v>
                </c:pt>
                <c:pt idx="450">
                  <c:v>7.179388699509547</c:v>
                </c:pt>
                <c:pt idx="451">
                  <c:v>7.182035162889671</c:v>
                </c:pt>
                <c:pt idx="452">
                  <c:v>7.184666321209775</c:v>
                </c:pt>
                <c:pt idx="453">
                  <c:v>7.187282262982266</c:v>
                </c:pt>
                <c:pt idx="454">
                  <c:v>7.18988307620767</c:v>
                </c:pt>
                <c:pt idx="455">
                  <c:v>7.192468848377579</c:v>
                </c:pt>
                <c:pt idx="456">
                  <c:v>7.19503966647764</c:v>
                </c:pt>
                <c:pt idx="457">
                  <c:v>7.197595616990396</c:v>
                </c:pt>
                <c:pt idx="458">
                  <c:v>7.200136785898308</c:v>
                </c:pt>
                <c:pt idx="459">
                  <c:v>7.202663258686471</c:v>
                </c:pt>
                <c:pt idx="460">
                  <c:v>7.205175120345696</c:v>
                </c:pt>
                <c:pt idx="461">
                  <c:v>7.207672455375247</c:v>
                </c:pt>
                <c:pt idx="462">
                  <c:v>7.210155347785687</c:v>
                </c:pt>
                <c:pt idx="463">
                  <c:v>7.212623881101817</c:v>
                </c:pt>
                <c:pt idx="464">
                  <c:v>7.215078138365265</c:v>
                </c:pt>
                <c:pt idx="465">
                  <c:v>7.217518202137476</c:v>
                </c:pt>
                <c:pt idx="466">
                  <c:v>7.219944154502492</c:v>
                </c:pt>
                <c:pt idx="467">
                  <c:v>7.222356077069497</c:v>
                </c:pt>
                <c:pt idx="468">
                  <c:v>7.224754050975849</c:v>
                </c:pt>
                <c:pt idx="469">
                  <c:v>7.227138156889604</c:v>
                </c:pt>
                <c:pt idx="470">
                  <c:v>7.229508475012314</c:v>
                </c:pt>
                <c:pt idx="471">
                  <c:v>7.23186508508169</c:v>
                </c:pt>
                <c:pt idx="472">
                  <c:v>7.234208066374305</c:v>
                </c:pt>
                <c:pt idx="473">
                  <c:v>7.236537497708297</c:v>
                </c:pt>
                <c:pt idx="474">
                  <c:v>7.238853457445947</c:v>
                </c:pt>
                <c:pt idx="475">
                  <c:v>7.241156023496357</c:v>
                </c:pt>
                <c:pt idx="476">
                  <c:v>7.243445273318068</c:v>
                </c:pt>
                <c:pt idx="477">
                  <c:v>7.24572128392166</c:v>
                </c:pt>
                <c:pt idx="478">
                  <c:v>7.247984131872345</c:v>
                </c:pt>
                <c:pt idx="479">
                  <c:v>7.25023389329254</c:v>
                </c:pt>
                <c:pt idx="480">
                  <c:v>7.25247064386443</c:v>
                </c:pt>
                <c:pt idx="481">
                  <c:v>7.254694458832517</c:v>
                </c:pt>
                <c:pt idx="482">
                  <c:v>7.256905413006147</c:v>
                </c:pt>
                <c:pt idx="483">
                  <c:v>7.25910358076203</c:v>
                </c:pt>
                <c:pt idx="484">
                  <c:v>7.261289036046724</c:v>
                </c:pt>
                <c:pt idx="485">
                  <c:v>7.263461852379164</c:v>
                </c:pt>
                <c:pt idx="486">
                  <c:v>7.265622102853092</c:v>
                </c:pt>
                <c:pt idx="487">
                  <c:v>7.267769860139537</c:v>
                </c:pt>
                <c:pt idx="488">
                  <c:v>7.269905196489256</c:v>
                </c:pt>
                <c:pt idx="489">
                  <c:v>7.27202818373517</c:v>
                </c:pt>
                <c:pt idx="490">
                  <c:v>7.274138893294762</c:v>
                </c:pt>
                <c:pt idx="491">
                  <c:v>7.27623739617251</c:v>
                </c:pt>
                <c:pt idx="492">
                  <c:v>7.27832376296224</c:v>
                </c:pt>
                <c:pt idx="493">
                  <c:v>7.280398063849532</c:v>
                </c:pt>
                <c:pt idx="494">
                  <c:v>7.282460368614062</c:v>
                </c:pt>
                <c:pt idx="495">
                  <c:v>7.284510746631937</c:v>
                </c:pt>
                <c:pt idx="496">
                  <c:v>7.286549266878131</c:v>
                </c:pt>
                <c:pt idx="497">
                  <c:v>7.288575997928588</c:v>
                </c:pt>
                <c:pt idx="498">
                  <c:v>7.290591007962766</c:v>
                </c:pt>
                <c:pt idx="499">
                  <c:v>7.292594364765764</c:v>
                </c:pt>
                <c:pt idx="500">
                  <c:v>7.294586135730738</c:v>
                </c:pt>
                <c:pt idx="501">
                  <c:v>7.296566387861028</c:v>
                </c:pt>
                <c:pt idx="502">
                  <c:v>7.298535187772487</c:v>
                </c:pt>
                <c:pt idx="503">
                  <c:v>7.300492601695747</c:v>
                </c:pt>
                <c:pt idx="504">
                  <c:v>7.302438695478396</c:v>
                </c:pt>
                <c:pt idx="505">
                  <c:v>7.304373534587206</c:v>
                </c:pt>
                <c:pt idx="506">
                  <c:v>7.30629718411036</c:v>
                </c:pt>
                <c:pt idx="507">
                  <c:v>7.308209708759595</c:v>
                </c:pt>
                <c:pt idx="508">
                  <c:v>7.310111172872427</c:v>
                </c:pt>
                <c:pt idx="509">
                  <c:v>7.312001640414286</c:v>
                </c:pt>
                <c:pt idx="510">
                  <c:v>7.313881174980684</c:v>
                </c:pt>
                <c:pt idx="511">
                  <c:v>7.315749839799334</c:v>
                </c:pt>
                <c:pt idx="512">
                  <c:v>7.3176076977323</c:v>
                </c:pt>
                <c:pt idx="513">
                  <c:v>7.31945481127808</c:v>
                </c:pt>
                <c:pt idx="514">
                  <c:v>7.321291242573802</c:v>
                </c:pt>
                <c:pt idx="515">
                  <c:v>7.323117053397127</c:v>
                </c:pt>
                <c:pt idx="516">
                  <c:v>7.324932305168534</c:v>
                </c:pt>
                <c:pt idx="517">
                  <c:v>7.326737058953261</c:v>
                </c:pt>
                <c:pt idx="518">
                  <c:v>7.328531375463386</c:v>
                </c:pt>
                <c:pt idx="519">
                  <c:v>7.330315315059897</c:v>
                </c:pt>
                <c:pt idx="520">
                  <c:v>7.332088937754682</c:v>
                </c:pt>
                <c:pt idx="521">
                  <c:v>7.33385230321258</c:v>
                </c:pt>
                <c:pt idx="522">
                  <c:v>7.335605470753367</c:v>
                </c:pt>
                <c:pt idx="523">
                  <c:v>7.33734849935377</c:v>
                </c:pt>
                <c:pt idx="524">
                  <c:v>7.339081447649431</c:v>
                </c:pt>
                <c:pt idx="525">
                  <c:v>7.340804373936884</c:v>
                </c:pt>
                <c:pt idx="526">
                  <c:v>7.342517336175542</c:v>
                </c:pt>
                <c:pt idx="527">
                  <c:v>7.34422039198966</c:v>
                </c:pt>
                <c:pt idx="528">
                  <c:v>7.345913598670126</c:v>
                </c:pt>
                <c:pt idx="529">
                  <c:v>7.347597013176601</c:v>
                </c:pt>
                <c:pt idx="530">
                  <c:v>7.34927069213931</c:v>
                </c:pt>
                <c:pt idx="531">
                  <c:v>7.350934691860946</c:v>
                </c:pt>
                <c:pt idx="532">
                  <c:v>7.352589068318664</c:v>
                </c:pt>
                <c:pt idx="533">
                  <c:v>7.354233877165805</c:v>
                </c:pt>
                <c:pt idx="534">
                  <c:v>7.355869173733938</c:v>
                </c:pt>
                <c:pt idx="535">
                  <c:v>7.357495013034542</c:v>
                </c:pt>
                <c:pt idx="536">
                  <c:v>7.359111449761027</c:v>
                </c:pt>
                <c:pt idx="537">
                  <c:v>7.360718538290457</c:v>
                </c:pt>
                <c:pt idx="538">
                  <c:v>7.362316332685471</c:v>
                </c:pt>
                <c:pt idx="539">
                  <c:v>7.363904886696023</c:v>
                </c:pt>
                <c:pt idx="540">
                  <c:v>7.365484253761205</c:v>
                </c:pt>
                <c:pt idx="541">
                  <c:v>7.367054487011106</c:v>
                </c:pt>
                <c:pt idx="542">
                  <c:v>7.368615639268447</c:v>
                </c:pt>
                <c:pt idx="543">
                  <c:v>7.37016776305063</c:v>
                </c:pt>
                <c:pt idx="544">
                  <c:v>7.371710910571167</c:v>
                </c:pt>
                <c:pt idx="545">
                  <c:v>7.37324513374173</c:v>
                </c:pt>
                <c:pt idx="546">
                  <c:v>7.374770484173708</c:v>
                </c:pt>
                <c:pt idx="547">
                  <c:v>7.376287013180045</c:v>
                </c:pt>
                <c:pt idx="548">
                  <c:v>7.377794771776906</c:v>
                </c:pt>
                <c:pt idx="549">
                  <c:v>7.379293810685478</c:v>
                </c:pt>
                <c:pt idx="550">
                  <c:v>7.380784180333521</c:v>
                </c:pt>
                <c:pt idx="551">
                  <c:v>7.38226593085723</c:v>
                </c:pt>
                <c:pt idx="552">
                  <c:v>7.38373911210283</c:v>
                </c:pt>
                <c:pt idx="553">
                  <c:v>7.385203773628278</c:v>
                </c:pt>
                <c:pt idx="554">
                  <c:v>7.38665996470493</c:v>
                </c:pt>
                <c:pt idx="555">
                  <c:v>7.388107734319176</c:v>
                </c:pt>
                <c:pt idx="556">
                  <c:v>7.38954713117414</c:v>
                </c:pt>
                <c:pt idx="557">
                  <c:v>7.390978203691255</c:v>
                </c:pt>
                <c:pt idx="558">
                  <c:v>7.392401000011945</c:v>
                </c:pt>
                <c:pt idx="559">
                  <c:v>7.393815567999183</c:v>
                </c:pt>
                <c:pt idx="560">
                  <c:v>7.395221955239251</c:v>
                </c:pt>
                <c:pt idx="561">
                  <c:v>7.396620209043062</c:v>
                </c:pt>
                <c:pt idx="562">
                  <c:v>7.398010376448019</c:v>
                </c:pt>
                <c:pt idx="563">
                  <c:v>7.39939250421954</c:v>
                </c:pt>
                <c:pt idx="564">
                  <c:v>7.400766638852475</c:v>
                </c:pt>
                <c:pt idx="565">
                  <c:v>7.402132826572864</c:v>
                </c:pt>
                <c:pt idx="566">
                  <c:v>7.40349111333939</c:v>
                </c:pt>
                <c:pt idx="567">
                  <c:v>7.404841544844948</c:v>
                </c:pt>
                <c:pt idx="568">
                  <c:v>7.406184166518178</c:v>
                </c:pt>
                <c:pt idx="569">
                  <c:v>7.407519023525007</c:v>
                </c:pt>
                <c:pt idx="570">
                  <c:v>7.408846160770147</c:v>
                </c:pt>
                <c:pt idx="571">
                  <c:v>7.410165622898617</c:v>
                </c:pt>
                <c:pt idx="572">
                  <c:v>7.411477454297251</c:v>
                </c:pt>
                <c:pt idx="573">
                  <c:v>7.412781699096179</c:v>
                </c:pt>
                <c:pt idx="574">
                  <c:v>7.414078401170321</c:v>
                </c:pt>
                <c:pt idx="575">
                  <c:v>7.415367604140858</c:v>
                </c:pt>
                <c:pt idx="576">
                  <c:v>7.41664935137669</c:v>
                </c:pt>
                <c:pt idx="577">
                  <c:v>7.417923685995928</c:v>
                </c:pt>
                <c:pt idx="578">
                  <c:v>7.419190650867301</c:v>
                </c:pt>
                <c:pt idx="579">
                  <c:v>7.42045028861163</c:v>
                </c:pt>
                <c:pt idx="580">
                  <c:v>7.421702641603245</c:v>
                </c:pt>
                <c:pt idx="581">
                  <c:v>7.422947751971422</c:v>
                </c:pt>
                <c:pt idx="582">
                  <c:v>7.424185661601766</c:v>
                </c:pt>
                <c:pt idx="583">
                  <c:v>7.425416412137737</c:v>
                </c:pt>
                <c:pt idx="584">
                  <c:v>7.42664004498185</c:v>
                </c:pt>
                <c:pt idx="585">
                  <c:v>7.427856601297226</c:v>
                </c:pt>
                <c:pt idx="586">
                  <c:v>7.42906612200895</c:v>
                </c:pt>
                <c:pt idx="587">
                  <c:v>7.43026864780541</c:v>
                </c:pt>
                <c:pt idx="588">
                  <c:v>7.431464219139685</c:v>
                </c:pt>
                <c:pt idx="589">
                  <c:v>7.432652876230907</c:v>
                </c:pt>
                <c:pt idx="590">
                  <c:v>7.433834659065621</c:v>
                </c:pt>
                <c:pt idx="591">
                  <c:v>7.435009607399103</c:v>
                </c:pt>
                <c:pt idx="592">
                  <c:v>7.43617776075673</c:v>
                </c:pt>
                <c:pt idx="593">
                  <c:v>7.437339158435289</c:v>
                </c:pt>
                <c:pt idx="594">
                  <c:v>7.438493839504312</c:v>
                </c:pt>
                <c:pt idx="595">
                  <c:v>7.43964184280738</c:v>
                </c:pt>
                <c:pt idx="596">
                  <c:v>7.440783206963414</c:v>
                </c:pt>
                <c:pt idx="597">
                  <c:v>7.441917970368035</c:v>
                </c:pt>
                <c:pt idx="598">
                  <c:v>7.443046171194782</c:v>
                </c:pt>
                <c:pt idx="599">
                  <c:v>7.444167847396421</c:v>
                </c:pt>
                <c:pt idx="600">
                  <c:v>7.445283036706289</c:v>
                </c:pt>
                <c:pt idx="601">
                  <c:v>7.446391776639424</c:v>
                </c:pt>
                <c:pt idx="602">
                  <c:v>7.447494104493948</c:v>
                </c:pt>
                <c:pt idx="603">
                  <c:v>7.448590057352272</c:v>
                </c:pt>
                <c:pt idx="604">
                  <c:v>7.44967967208237</c:v>
                </c:pt>
                <c:pt idx="605">
                  <c:v>7.450762985338958</c:v>
                </c:pt>
                <c:pt idx="606">
                  <c:v>7.45184003356481</c:v>
                </c:pt>
                <c:pt idx="607">
                  <c:v>7.452910852991915</c:v>
                </c:pt>
                <c:pt idx="608">
                  <c:v>7.453975479642787</c:v>
                </c:pt>
                <c:pt idx="609">
                  <c:v>7.455033949331523</c:v>
                </c:pt>
                <c:pt idx="610">
                  <c:v>7.456086297665148</c:v>
                </c:pt>
                <c:pt idx="611">
                  <c:v>7.457132560044768</c:v>
                </c:pt>
                <c:pt idx="612">
                  <c:v>7.458172771666748</c:v>
                </c:pt>
                <c:pt idx="613">
                  <c:v>7.459206967523903</c:v>
                </c:pt>
                <c:pt idx="614">
                  <c:v>7.46023518240668</c:v>
                </c:pt>
                <c:pt idx="615">
                  <c:v>7.461257450904318</c:v>
                </c:pt>
                <c:pt idx="616">
                  <c:v>7.462273807406031</c:v>
                </c:pt>
                <c:pt idx="617">
                  <c:v>7.463284286102152</c:v>
                </c:pt>
                <c:pt idx="618">
                  <c:v>7.464288920985266</c:v>
                </c:pt>
                <c:pt idx="619">
                  <c:v>7.46528774585141</c:v>
                </c:pt>
                <c:pt idx="620">
                  <c:v>7.46628079430113</c:v>
                </c:pt>
                <c:pt idx="621">
                  <c:v>7.46726809974066</c:v>
                </c:pt>
                <c:pt idx="622">
                  <c:v>7.46824969538306</c:v>
                </c:pt>
                <c:pt idx="623">
                  <c:v>7.469225614249302</c:v>
                </c:pt>
                <c:pt idx="624">
                  <c:v>7.470195889169385</c:v>
                </c:pt>
                <c:pt idx="625">
                  <c:v>7.47116055278345</c:v>
                </c:pt>
                <c:pt idx="626">
                  <c:v>7.47211963754287</c:v>
                </c:pt>
                <c:pt idx="627">
                  <c:v>7.47307317571135</c:v>
                </c:pt>
                <c:pt idx="628">
                  <c:v>7.474021199366</c:v>
                </c:pt>
                <c:pt idx="629">
                  <c:v>7.47496374039843</c:v>
                </c:pt>
                <c:pt idx="630">
                  <c:v>7.475900830515786</c:v>
                </c:pt>
                <c:pt idx="631">
                  <c:v>7.476832501241923</c:v>
                </c:pt>
                <c:pt idx="632">
                  <c:v>7.47775878391828</c:v>
                </c:pt>
                <c:pt idx="633">
                  <c:v>7.478679709705112</c:v>
                </c:pt>
                <c:pt idx="634">
                  <c:v>7.479595309582448</c:v>
                </c:pt>
                <c:pt idx="635">
                  <c:v>7.480505614351155</c:v>
                </c:pt>
                <c:pt idx="636">
                  <c:v>7.48141065463397</c:v>
                </c:pt>
                <c:pt idx="637">
                  <c:v>7.482310460876532</c:v>
                </c:pt>
                <c:pt idx="638">
                  <c:v>7.483205063348414</c:v>
                </c:pt>
                <c:pt idx="639">
                  <c:v>7.48409449214413</c:v>
                </c:pt>
                <c:pt idx="640">
                  <c:v>7.484978777184126</c:v>
                </c:pt>
                <c:pt idx="641">
                  <c:v>7.485857948215849</c:v>
                </c:pt>
                <c:pt idx="642">
                  <c:v>7.486732034814713</c:v>
                </c:pt>
                <c:pt idx="643">
                  <c:v>7.487601066385046</c:v>
                </c:pt>
                <c:pt idx="644">
                  <c:v>7.488465072161171</c:v>
                </c:pt>
                <c:pt idx="645">
                  <c:v>7.489324081208312</c:v>
                </c:pt>
                <c:pt idx="646">
                  <c:v>7.49017812242362</c:v>
                </c:pt>
                <c:pt idx="647">
                  <c:v>7.491027224537118</c:v>
                </c:pt>
                <c:pt idx="648">
                  <c:v>7.491871416112687</c:v>
                </c:pt>
                <c:pt idx="649">
                  <c:v>7.492710725549002</c:v>
                </c:pt>
                <c:pt idx="650">
                  <c:v>7.493545181080523</c:v>
                </c:pt>
                <c:pt idx="651">
                  <c:v>7.494374810778387</c:v>
                </c:pt>
                <c:pt idx="652">
                  <c:v>7.495199642551468</c:v>
                </c:pt>
                <c:pt idx="653">
                  <c:v>7.49601970414714</c:v>
                </c:pt>
                <c:pt idx="654">
                  <c:v>7.49683502315236</c:v>
                </c:pt>
                <c:pt idx="655">
                  <c:v>7.497645626994543</c:v>
                </c:pt>
                <c:pt idx="656">
                  <c:v>7.498451542942475</c:v>
                </c:pt>
                <c:pt idx="657">
                  <c:v>7.499252798107248</c:v>
                </c:pt>
                <c:pt idx="658">
                  <c:v>7.50004941944316</c:v>
                </c:pt>
                <c:pt idx="659">
                  <c:v>7.500841433748623</c:v>
                </c:pt>
                <c:pt idx="660">
                  <c:v>7.501628867667078</c:v>
                </c:pt>
                <c:pt idx="661">
                  <c:v>7.502411747687876</c:v>
                </c:pt>
                <c:pt idx="662">
                  <c:v>7.503190100147175</c:v>
                </c:pt>
                <c:pt idx="663">
                  <c:v>7.503963951228823</c:v>
                </c:pt>
                <c:pt idx="664">
                  <c:v>7.504733326965228</c:v>
                </c:pt>
                <c:pt idx="665">
                  <c:v>7.505498253238311</c:v>
                </c:pt>
                <c:pt idx="666">
                  <c:v>7.506258755780218</c:v>
                </c:pt>
                <c:pt idx="667">
                  <c:v>7.507014860174325</c:v>
                </c:pt>
                <c:pt idx="668">
                  <c:v>7.507766591856096</c:v>
                </c:pt>
                <c:pt idx="669">
                  <c:v>7.508513976113814</c:v>
                </c:pt>
                <c:pt idx="670">
                  <c:v>7.50925703808958</c:v>
                </c:pt>
                <c:pt idx="671">
                  <c:v>7.50999580278005</c:v>
                </c:pt>
                <c:pt idx="672">
                  <c:v>7.510730295037358</c:v>
                </c:pt>
                <c:pt idx="673">
                  <c:v>7.51146053956988</c:v>
                </c:pt>
                <c:pt idx="674">
                  <c:v>7.512186560943095</c:v>
                </c:pt>
                <c:pt idx="675">
                  <c:v>7.512908383580486</c:v>
                </c:pt>
                <c:pt idx="676">
                  <c:v>7.513626031764181</c:v>
                </c:pt>
                <c:pt idx="677">
                  <c:v>7.514339529635927</c:v>
                </c:pt>
                <c:pt idx="678">
                  <c:v>7.515048901197927</c:v>
                </c:pt>
                <c:pt idx="679">
                  <c:v>7.515754170313437</c:v>
                </c:pt>
                <c:pt idx="680">
                  <c:v>7.516455360707806</c:v>
                </c:pt>
                <c:pt idx="681">
                  <c:v>7.517152495969146</c:v>
                </c:pt>
                <c:pt idx="682">
                  <c:v>7.51784559954914</c:v>
                </c:pt>
                <c:pt idx="683">
                  <c:v>7.518534694763872</c:v>
                </c:pt>
                <c:pt idx="684">
                  <c:v>7.519219804794563</c:v>
                </c:pt>
                <c:pt idx="685">
                  <c:v>7.519900952688379</c:v>
                </c:pt>
                <c:pt idx="686">
                  <c:v>7.520578161359198</c:v>
                </c:pt>
                <c:pt idx="687">
                  <c:v>7.52125145358839</c:v>
                </c:pt>
                <c:pt idx="688">
                  <c:v>7.521920852025546</c:v>
                </c:pt>
                <c:pt idx="689">
                  <c:v>7.522586379189323</c:v>
                </c:pt>
                <c:pt idx="690">
                  <c:v>7.523248057468136</c:v>
                </c:pt>
                <c:pt idx="691">
                  <c:v>7.523905909120839</c:v>
                </c:pt>
                <c:pt idx="692">
                  <c:v>7.524559956277665</c:v>
                </c:pt>
                <c:pt idx="693">
                  <c:v>7.525210220940838</c:v>
                </c:pt>
                <c:pt idx="694">
                  <c:v>7.525856724985277</c:v>
                </c:pt>
                <c:pt idx="695">
                  <c:v>7.526499490159488</c:v>
                </c:pt>
                <c:pt idx="696">
                  <c:v>7.527138538086082</c:v>
                </c:pt>
                <c:pt idx="697">
                  <c:v>7.527773890262798</c:v>
                </c:pt>
                <c:pt idx="698">
                  <c:v>7.528405568062834</c:v>
                </c:pt>
                <c:pt idx="699">
                  <c:v>7.529033592735971</c:v>
                </c:pt>
                <c:pt idx="700">
                  <c:v>7.529657985408973</c:v>
                </c:pt>
                <c:pt idx="701">
                  <c:v>7.530278767086479</c:v>
                </c:pt>
                <c:pt idx="702">
                  <c:v>7.530895958651645</c:v>
                </c:pt>
                <c:pt idx="703">
                  <c:v>7.531509580866855</c:v>
                </c:pt>
                <c:pt idx="704">
                  <c:v>7.532119654374418</c:v>
                </c:pt>
                <c:pt idx="705">
                  <c:v>7.532726199697262</c:v>
                </c:pt>
                <c:pt idx="706">
                  <c:v>7.533329237239631</c:v>
                </c:pt>
                <c:pt idx="707">
                  <c:v>7.533928787287763</c:v>
                </c:pt>
                <c:pt idx="708">
                  <c:v>7.534524870010564</c:v>
                </c:pt>
                <c:pt idx="709">
                  <c:v>7.535117505460361</c:v>
                </c:pt>
                <c:pt idx="710">
                  <c:v>7.535706713573418</c:v>
                </c:pt>
                <c:pt idx="711">
                  <c:v>7.53629251417077</c:v>
                </c:pt>
                <c:pt idx="712">
                  <c:v>7.536874926958779</c:v>
                </c:pt>
                <c:pt idx="713">
                  <c:v>7.537453971529922</c:v>
                </c:pt>
                <c:pt idx="714">
                  <c:v>7.538029667363266</c:v>
                </c:pt>
                <c:pt idx="715">
                  <c:v>7.538602033825286</c:v>
                </c:pt>
                <c:pt idx="716">
                  <c:v>7.539171090170444</c:v>
                </c:pt>
                <c:pt idx="717">
                  <c:v>7.539736855541851</c:v>
                </c:pt>
                <c:pt idx="718">
                  <c:v>7.540299348971905</c:v>
                </c:pt>
                <c:pt idx="719">
                  <c:v>7.54085858938294</c:v>
                </c:pt>
                <c:pt idx="720">
                  <c:v>7.541414595587854</c:v>
                </c:pt>
                <c:pt idx="721">
                  <c:v>7.541967386290751</c:v>
                </c:pt>
                <c:pt idx="722">
                  <c:v>7.54251698008756</c:v>
                </c:pt>
                <c:pt idx="723">
                  <c:v>7.54306339546667</c:v>
                </c:pt>
                <c:pt idx="724">
                  <c:v>7.543606650809543</c:v>
                </c:pt>
                <c:pt idx="725">
                  <c:v>7.544146764391344</c:v>
                </c:pt>
                <c:pt idx="726">
                  <c:v>7.54468375438154</c:v>
                </c:pt>
                <c:pt idx="727">
                  <c:v>7.54521763884453</c:v>
                </c:pt>
                <c:pt idx="728">
                  <c:v>7.54574843574024</c:v>
                </c:pt>
                <c:pt idx="729">
                  <c:v>7.546276162924711</c:v>
                </c:pt>
                <c:pt idx="730">
                  <c:v>7.546800838150745</c:v>
                </c:pt>
                <c:pt idx="731">
                  <c:v>7.547322479068486</c:v>
                </c:pt>
                <c:pt idx="732">
                  <c:v>7.547841103225956</c:v>
                </c:pt>
                <c:pt idx="733">
                  <c:v>7.548356728069731</c:v>
                </c:pt>
                <c:pt idx="734">
                  <c:v>7.548869370945479</c:v>
                </c:pt>
                <c:pt idx="735">
                  <c:v>7.549379049098554</c:v>
                </c:pt>
                <c:pt idx="736">
                  <c:v>7.549885779674577</c:v>
                </c:pt>
                <c:pt idx="737">
                  <c:v>7.550389579720004</c:v>
                </c:pt>
                <c:pt idx="738">
                  <c:v>7.550890466182746</c:v>
                </c:pt>
                <c:pt idx="739">
                  <c:v>7.55138845591264</c:v>
                </c:pt>
                <c:pt idx="740">
                  <c:v>7.551883565662115</c:v>
                </c:pt>
              </c:numCache>
            </c:numRef>
          </c:yVal>
          <c:smooth val="0"/>
        </c:ser>
        <c:ser>
          <c:idx val="1"/>
          <c:order val="1"/>
          <c:tx>
            <c:v>Hamady WNA males</c:v>
          </c:tx>
          <c:xVal>
            <c:numRef>
              <c:f>Sheet1!$U$29:$U$32</c:f>
              <c:numCache>
                <c:formatCode>General</c:formatCode>
                <c:ptCount val="4"/>
                <c:pt idx="0">
                  <c:v>9.0</c:v>
                </c:pt>
                <c:pt idx="1">
                  <c:v>14.0</c:v>
                </c:pt>
                <c:pt idx="2">
                  <c:v>44.0</c:v>
                </c:pt>
                <c:pt idx="3">
                  <c:v>73.0</c:v>
                </c:pt>
              </c:numCache>
            </c:numRef>
          </c:xVal>
          <c:yVal>
            <c:numRef>
              <c:f>Sheet1!$T$29:$T$32</c:f>
              <c:numCache>
                <c:formatCode>General</c:formatCode>
                <c:ptCount val="4"/>
                <c:pt idx="0">
                  <c:v>2.235</c:v>
                </c:pt>
                <c:pt idx="1">
                  <c:v>2.22</c:v>
                </c:pt>
                <c:pt idx="2">
                  <c:v>4.42</c:v>
                </c:pt>
                <c:pt idx="3">
                  <c:v>4.93</c:v>
                </c:pt>
              </c:numCache>
            </c:numRef>
          </c:yVal>
          <c:smooth val="0"/>
        </c:ser>
        <c:ser>
          <c:idx val="2"/>
          <c:order val="2"/>
          <c:tx>
            <c:v>Hamady WNA females</c:v>
          </c:tx>
          <c:xVal>
            <c:numRef>
              <c:f>Sheet1!$U$33:$U$36</c:f>
              <c:numCache>
                <c:formatCode>General</c:formatCode>
                <c:ptCount val="4"/>
                <c:pt idx="0">
                  <c:v>6.0</c:v>
                </c:pt>
                <c:pt idx="1">
                  <c:v>21.0</c:v>
                </c:pt>
                <c:pt idx="2">
                  <c:v>32.0</c:v>
                </c:pt>
                <c:pt idx="3">
                  <c:v>40.0</c:v>
                </c:pt>
              </c:numCache>
            </c:numRef>
          </c:xVal>
          <c:yVal>
            <c:numRef>
              <c:f>Sheet1!$T$33:$T$36</c:f>
              <c:numCache>
                <c:formatCode>General</c:formatCode>
                <c:ptCount val="4"/>
                <c:pt idx="0">
                  <c:v>2.2</c:v>
                </c:pt>
                <c:pt idx="1">
                  <c:v>3.3</c:v>
                </c:pt>
                <c:pt idx="2">
                  <c:v>4.95</c:v>
                </c:pt>
                <c:pt idx="3">
                  <c:v>5.26</c:v>
                </c:pt>
              </c:numCache>
            </c:numRef>
          </c:yVal>
          <c:smooth val="0"/>
        </c:ser>
        <c:ser>
          <c:idx val="3"/>
          <c:order val="3"/>
          <c:tx>
            <c:v>Anderson- all males</c:v>
          </c:tx>
          <c:spPr>
            <a:ln>
              <a:noFill/>
            </a:ln>
          </c:spPr>
          <c:marker>
            <c:symbol val="none"/>
          </c:marker>
          <c:xVal>
            <c:numRef>
              <c:f>Sheet1!$Y$31:$Y$35</c:f>
              <c:numCache>
                <c:formatCode>General</c:formatCode>
                <c:ptCount val="5"/>
                <c:pt idx="0">
                  <c:v>16.0</c:v>
                </c:pt>
                <c:pt idx="1">
                  <c:v>16.0</c:v>
                </c:pt>
                <c:pt idx="2">
                  <c:v>19.0</c:v>
                </c:pt>
                <c:pt idx="3">
                  <c:v>20.0</c:v>
                </c:pt>
                <c:pt idx="4">
                  <c:v>22.0</c:v>
                </c:pt>
              </c:numCache>
            </c:numRef>
          </c:xVal>
          <c:yVal>
            <c:numRef>
              <c:f>Sheet1!$X$31:$X$35</c:f>
              <c:numCache>
                <c:formatCode>General</c:formatCode>
                <c:ptCount val="5"/>
                <c:pt idx="0">
                  <c:v>4.0</c:v>
                </c:pt>
                <c:pt idx="1">
                  <c:v>4.0</c:v>
                </c:pt>
                <c:pt idx="2">
                  <c:v>4.0</c:v>
                </c:pt>
                <c:pt idx="3">
                  <c:v>3.5</c:v>
                </c:pt>
                <c:pt idx="4">
                  <c:v>4.5</c:v>
                </c:pt>
              </c:numCache>
            </c:numRef>
          </c:yVal>
          <c:smooth val="0"/>
        </c:ser>
        <c:dLbls>
          <c:showLegendKey val="0"/>
          <c:showVal val="0"/>
          <c:showCatName val="0"/>
          <c:showSerName val="0"/>
          <c:showPercent val="0"/>
          <c:showBubbleSize val="0"/>
        </c:dLbls>
        <c:axId val="-2118476696"/>
        <c:axId val="-2118471128"/>
      </c:scatterChart>
      <c:valAx>
        <c:axId val="-2118476696"/>
        <c:scaling>
          <c:orientation val="minMax"/>
        </c:scaling>
        <c:delete val="0"/>
        <c:axPos val="b"/>
        <c:title>
          <c:tx>
            <c:rich>
              <a:bodyPr/>
              <a:lstStyle/>
              <a:p>
                <a:pPr>
                  <a:defRPr/>
                </a:pPr>
                <a:r>
                  <a:rPr lang="en-US" dirty="0" smtClean="0"/>
                  <a:t>Age</a:t>
                </a:r>
                <a:endParaRPr lang="en-US" dirty="0"/>
              </a:p>
            </c:rich>
          </c:tx>
          <c:layout/>
          <c:overlay val="0"/>
        </c:title>
        <c:numFmt formatCode="General" sourceLinked="1"/>
        <c:majorTickMark val="out"/>
        <c:minorTickMark val="none"/>
        <c:tickLblPos val="nextTo"/>
        <c:crossAx val="-2118471128"/>
        <c:crosses val="autoZero"/>
        <c:crossBetween val="midCat"/>
      </c:valAx>
      <c:valAx>
        <c:axId val="-2118471128"/>
        <c:scaling>
          <c:orientation val="minMax"/>
        </c:scaling>
        <c:delete val="0"/>
        <c:axPos val="l"/>
        <c:majorGridlines/>
        <c:title>
          <c:tx>
            <c:rich>
              <a:bodyPr rot="-5400000" vert="horz"/>
              <a:lstStyle/>
              <a:p>
                <a:pPr>
                  <a:defRPr/>
                </a:pPr>
                <a:r>
                  <a:rPr lang="en-US" dirty="0" smtClean="0"/>
                  <a:t>Total Length</a:t>
                </a:r>
                <a:r>
                  <a:rPr lang="en-US" baseline="0" dirty="0" smtClean="0"/>
                  <a:t> (m)</a:t>
                </a:r>
                <a:endParaRPr lang="en-US" dirty="0"/>
              </a:p>
            </c:rich>
          </c:tx>
          <c:layout>
            <c:manualLayout>
              <c:xMode val="edge"/>
              <c:yMode val="edge"/>
              <c:x val="0.065880736870508"/>
              <c:y val="0.352672236931082"/>
            </c:manualLayout>
          </c:layout>
          <c:overlay val="0"/>
        </c:title>
        <c:numFmt formatCode="General" sourceLinked="1"/>
        <c:majorTickMark val="out"/>
        <c:minorTickMark val="none"/>
        <c:tickLblPos val="nextTo"/>
        <c:crossAx val="-2118476696"/>
        <c:crosses val="autoZero"/>
        <c:crossBetween val="midCat"/>
      </c:valAx>
    </c:plotArea>
    <c:legend>
      <c:legendPos val="r"/>
      <c:legendEntry>
        <c:idx val="3"/>
        <c:delete val="1"/>
      </c:legendEntry>
      <c:layout>
        <c:manualLayout>
          <c:xMode val="edge"/>
          <c:yMode val="edge"/>
          <c:x val="0.718933518302055"/>
          <c:y val="0.141438641130557"/>
          <c:w val="0.263665720414638"/>
          <c:h val="0.210572499398274"/>
        </c:manualLayout>
      </c:layou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a:lstStyle/>
          <a:p>
            <a:pPr>
              <a:defRPr/>
            </a:pPr>
            <a:r>
              <a:rPr lang="en-US" dirty="0"/>
              <a:t>White Shark </a:t>
            </a:r>
            <a:r>
              <a:rPr lang="en-US" dirty="0" smtClean="0"/>
              <a:t>Survivorship Curve and Stationary Age Distribution</a:t>
            </a:r>
            <a:endParaRPr lang="en-US" dirty="0"/>
          </a:p>
        </c:rich>
      </c:tx>
      <c:layout>
        <c:manualLayout>
          <c:xMode val="edge"/>
          <c:yMode val="edge"/>
          <c:x val="0.181752803626819"/>
          <c:y val="0.0758806508608058"/>
        </c:manualLayout>
      </c:layout>
      <c:overlay val="0"/>
    </c:title>
    <c:autoTitleDeleted val="0"/>
    <c:plotArea>
      <c:layout>
        <c:manualLayout>
          <c:layoutTarget val="inner"/>
          <c:xMode val="edge"/>
          <c:yMode val="edge"/>
          <c:x val="0.141222334458235"/>
          <c:y val="0.133692530026465"/>
          <c:w val="0.700193551692576"/>
          <c:h val="0.790310501509892"/>
        </c:manualLayout>
      </c:layout>
      <c:lineChart>
        <c:grouping val="standard"/>
        <c:varyColors val="0"/>
        <c:ser>
          <c:idx val="0"/>
          <c:order val="0"/>
          <c:tx>
            <c:v>Base, 30/15/1.55</c:v>
          </c:tx>
          <c:val>
            <c:numRef>
              <c:f>'Sep2013-2'!$P$20:$P$89</c:f>
              <c:numCache>
                <c:formatCode>General</c:formatCode>
                <c:ptCount val="70"/>
                <c:pt idx="0">
                  <c:v>0.143741515243168</c:v>
                </c:pt>
                <c:pt idx="1">
                  <c:v>0.123286508280843</c:v>
                </c:pt>
                <c:pt idx="2">
                  <c:v>0.105742332675213</c:v>
                </c:pt>
                <c:pt idx="3">
                  <c:v>0.0906947651897512</c:v>
                </c:pt>
                <c:pt idx="4">
                  <c:v>0.0777885282528128</c:v>
                </c:pt>
                <c:pt idx="5">
                  <c:v>0.0667189017478425</c:v>
                </c:pt>
                <c:pt idx="6">
                  <c:v>0.0572245284802299</c:v>
                </c:pt>
                <c:pt idx="7">
                  <c:v>0.049081243455728</c:v>
                </c:pt>
                <c:pt idx="8">
                  <c:v>0.0420967812778518</c:v>
                </c:pt>
                <c:pt idx="9">
                  <c:v>0.0361062367043285</c:v>
                </c:pt>
                <c:pt idx="10">
                  <c:v>0.0309681711849759</c:v>
                </c:pt>
                <c:pt idx="11">
                  <c:v>0.0265612734552034</c:v>
                </c:pt>
                <c:pt idx="12">
                  <c:v>0.0227814953407504</c:v>
                </c:pt>
                <c:pt idx="13">
                  <c:v>0.0195395951491536</c:v>
                </c:pt>
                <c:pt idx="14">
                  <c:v>0.0167590306466797</c:v>
                </c:pt>
                <c:pt idx="15">
                  <c:v>0.0143741518732805</c:v>
                </c:pt>
                <c:pt idx="16">
                  <c:v>0.012328651127389</c:v>
                </c:pt>
                <c:pt idx="17">
                  <c:v>0.0105742335242337</c:v>
                </c:pt>
                <c:pt idx="18">
                  <c:v>0.00906947673915633</c:v>
                </c:pt>
                <c:pt idx="19">
                  <c:v>0.0077788530141298</c:v>
                </c:pt>
                <c:pt idx="20">
                  <c:v>0.00667189033675885</c:v>
                </c:pt>
                <c:pt idx="21">
                  <c:v>0.00572245298694795</c:v>
                </c:pt>
                <c:pt idx="22">
                  <c:v>0.00490812446472816</c:v>
                </c:pt>
                <c:pt idx="23">
                  <c:v>0.00420967822998424</c:v>
                </c:pt>
                <c:pt idx="24">
                  <c:v>0.00361062375808857</c:v>
                </c:pt>
                <c:pt idx="25">
                  <c:v>0.00309681719367954</c:v>
                </c:pt>
                <c:pt idx="26">
                  <c:v>0.00265612741000358</c:v>
                </c:pt>
                <c:pt idx="27">
                  <c:v>0.00227814958938206</c:v>
                </c:pt>
                <c:pt idx="28">
                  <c:v>0.00195395956235197</c:v>
                </c:pt>
                <c:pt idx="29">
                  <c:v>0.00167590310535415</c:v>
                </c:pt>
                <c:pt idx="30">
                  <c:v>0.00143741522222442</c:v>
                </c:pt>
              </c:numCache>
            </c:numRef>
          </c:val>
          <c:smooth val="0"/>
        </c:ser>
        <c:ser>
          <c:idx val="1"/>
          <c:order val="1"/>
          <c:tx>
            <c:v>Increased M1/M2</c:v>
          </c:tx>
          <c:val>
            <c:numRef>
              <c:f>'Sep2013-2'!$Q$20:$Q$89</c:f>
              <c:numCache>
                <c:formatCode>General</c:formatCode>
                <c:ptCount val="70"/>
                <c:pt idx="0">
                  <c:v>0.158489995903515</c:v>
                </c:pt>
                <c:pt idx="1">
                  <c:v>0.117752353702911</c:v>
                </c:pt>
                <c:pt idx="2">
                  <c:v>0.101497061399356</c:v>
                </c:pt>
                <c:pt idx="3">
                  <c:v>0.0874857542015315</c:v>
                </c:pt>
                <c:pt idx="4">
                  <c:v>0.0754086579718392</c:v>
                </c:pt>
                <c:pt idx="5">
                  <c:v>0.0649987617871421</c:v>
                </c:pt>
                <c:pt idx="6">
                  <c:v>0.0560259146295825</c:v>
                </c:pt>
                <c:pt idx="7">
                  <c:v>0.0482917370081686</c:v>
                </c:pt>
                <c:pt idx="8">
                  <c:v>0.0416252350128478</c:v>
                </c:pt>
                <c:pt idx="9">
                  <c:v>0.0358790198327662</c:v>
                </c:pt>
                <c:pt idx="10">
                  <c:v>0.0309260491565441</c:v>
                </c:pt>
                <c:pt idx="11">
                  <c:v>0.0266568184106172</c:v>
                </c:pt>
                <c:pt idx="12">
                  <c:v>0.0229769397371037</c:v>
                </c:pt>
                <c:pt idx="13">
                  <c:v>0.0198050551851387</c:v>
                </c:pt>
                <c:pt idx="14">
                  <c:v>0.0170710379786996</c:v>
                </c:pt>
                <c:pt idx="15">
                  <c:v>0.0147144420929905</c:v>
                </c:pt>
                <c:pt idx="16">
                  <c:v>0.0126831658612749</c:v>
                </c:pt>
                <c:pt idx="17">
                  <c:v>0.0109323000660174</c:v>
                </c:pt>
                <c:pt idx="18">
                  <c:v>0.009423135046933</c:v>
                </c:pt>
                <c:pt idx="19">
                  <c:v>0.0081223048742281</c:v>
                </c:pt>
                <c:pt idx="20">
                  <c:v>0.00700104966567169</c:v>
                </c:pt>
                <c:pt idx="21">
                  <c:v>0.00603457973816327</c:v>
                </c:pt>
                <c:pt idx="22">
                  <c:v>0.00520152753590799</c:v>
                </c:pt>
                <c:pt idx="23">
                  <c:v>0.0044834752179518</c:v>
                </c:pt>
                <c:pt idx="24">
                  <c:v>0.00386454746057187</c:v>
                </c:pt>
                <c:pt idx="25">
                  <c:v>0.00333106047184425</c:v>
                </c:pt>
                <c:pt idx="26">
                  <c:v>0.00287121945849806</c:v>
                </c:pt>
                <c:pt idx="27">
                  <c:v>0.00247485785639119</c:v>
                </c:pt>
                <c:pt idx="28">
                  <c:v>0.00213321255928837</c:v>
                </c:pt>
                <c:pt idx="29">
                  <c:v>0.00183873017650446</c:v>
                </c:pt>
                <c:pt idx="30">
                  <c:v>0.00158490003598891</c:v>
                </c:pt>
                <c:pt idx="31">
                  <c:v>0.0013661102407385</c:v>
                </c:pt>
                <c:pt idx="32">
                  <c:v>0.00117752359610878</c:v>
                </c:pt>
                <c:pt idx="33">
                  <c:v>0.00101497066491749</c:v>
                </c:pt>
                <c:pt idx="34">
                  <c:v>0.000874857585909382</c:v>
                </c:pt>
                <c:pt idx="35">
                  <c:v>0.000754086617553038</c:v>
                </c:pt>
                <c:pt idx="36">
                  <c:v>0.000649987650483129</c:v>
                </c:pt>
                <c:pt idx="37">
                  <c:v>0.000560259174405604</c:v>
                </c:pt>
                <c:pt idx="38">
                  <c:v>0.00048291739431101</c:v>
                </c:pt>
                <c:pt idx="39">
                  <c:v>0.00041625237101303</c:v>
                </c:pt>
                <c:pt idx="40">
                  <c:v>0.000358790216329177</c:v>
                </c:pt>
                <c:pt idx="41">
                  <c:v>0.00030926050708191</c:v>
                </c:pt>
                <c:pt idx="42">
                  <c:v>0.000266568197480648</c:v>
                </c:pt>
                <c:pt idx="43">
                  <c:v>0.000229769408899215</c:v>
                </c:pt>
                <c:pt idx="44">
                  <c:v>0.000198050561788141</c:v>
                </c:pt>
                <c:pt idx="45">
                  <c:v>0.000170710388352016</c:v>
                </c:pt>
                <c:pt idx="46">
                  <c:v>0.000147144428312554</c:v>
                </c:pt>
                <c:pt idx="47">
                  <c:v>0.00012683166497625</c:v>
                </c:pt>
                <c:pt idx="48">
                  <c:v>0.000109323006145216</c:v>
                </c:pt>
                <c:pt idx="49">
                  <c:v>9.42313551971827E-5</c:v>
                </c:pt>
                <c:pt idx="50">
                  <c:v>8.122305281747E-5</c:v>
                </c:pt>
                <c:pt idx="51">
                  <c:v>7.00105001693406E-5</c:v>
                </c:pt>
                <c:pt idx="52">
                  <c:v>6.03458004093513E-5</c:v>
                </c:pt>
                <c:pt idx="53">
                  <c:v>5.20152779688327E-5</c:v>
                </c:pt>
                <c:pt idx="54">
                  <c:v>4.48347544290036E-5</c:v>
                </c:pt>
                <c:pt idx="55">
                  <c:v>3.8645476544671E-5</c:v>
                </c:pt>
                <c:pt idx="56">
                  <c:v>3.33106063897293E-5</c:v>
                </c:pt>
                <c:pt idx="57">
                  <c:v>2.87121960255522E-5</c:v>
                </c:pt>
                <c:pt idx="58">
                  <c:v>2.47485798056178E-5</c:v>
                </c:pt>
                <c:pt idx="59">
                  <c:v>2.13321266631765E-5</c:v>
                </c:pt>
                <c:pt idx="60">
                  <c:v>1.83873026875873E-5</c:v>
                </c:pt>
                <c:pt idx="61">
                  <c:v>1.58490011550781E-5</c:v>
                </c:pt>
                <c:pt idx="62">
                  <c:v>1.36611030928009E-5</c:v>
                </c:pt>
                <c:pt idx="63">
                  <c:v>1.17752365518845E-5</c:v>
                </c:pt>
                <c:pt idx="64">
                  <c:v>1.01497071584143E-5</c:v>
                </c:pt>
                <c:pt idx="65">
                  <c:v>8.74857629803449E-6</c:v>
                </c:pt>
                <c:pt idx="66">
                  <c:v>7.54086655387686E-6</c:v>
                </c:pt>
                <c:pt idx="67">
                  <c:v>6.49987683094839E-6</c:v>
                </c:pt>
                <c:pt idx="68">
                  <c:v>5.60259202515383E-6</c:v>
                </c:pt>
                <c:pt idx="69">
                  <c:v>4.82917418540335E-6</c:v>
                </c:pt>
              </c:numCache>
            </c:numRef>
          </c:val>
          <c:smooth val="0"/>
        </c:ser>
        <c:ser>
          <c:idx val="4"/>
          <c:order val="2"/>
          <c:tx>
            <c:v>Long = 70, .06M</c:v>
          </c:tx>
          <c:val>
            <c:numRef>
              <c:f>'Sep2013-2'!$S$20:$S$89</c:f>
              <c:numCache>
                <c:formatCode>General</c:formatCode>
                <c:ptCount val="70"/>
                <c:pt idx="0">
                  <c:v>0.0643139516070167</c:v>
                </c:pt>
                <c:pt idx="1">
                  <c:v>0.0602190300114786</c:v>
                </c:pt>
                <c:pt idx="2">
                  <c:v>0.0563848354037031</c:v>
                </c:pt>
                <c:pt idx="3">
                  <c:v>0.0527947670843698</c:v>
                </c:pt>
                <c:pt idx="4">
                  <c:v>0.049433281334183</c:v>
                </c:pt>
                <c:pt idx="5">
                  <c:v>0.0462858241150939</c:v>
                </c:pt>
                <c:pt idx="6">
                  <c:v>0.0433387680564906</c:v>
                </c:pt>
                <c:pt idx="7">
                  <c:v>0.0405793534535294</c:v>
                </c:pt>
                <c:pt idx="8">
                  <c:v>0.0379956330221495</c:v>
                </c:pt>
                <c:pt idx="9">
                  <c:v>0.0355764201715809</c:v>
                </c:pt>
                <c:pt idx="10">
                  <c:v>0.0333112405703846</c:v>
                </c:pt>
                <c:pt idx="11">
                  <c:v>0.0311902867963212</c:v>
                </c:pt>
                <c:pt idx="12">
                  <c:v>0.0292043758737004</c:v>
                </c:pt>
                <c:pt idx="13">
                  <c:v>0.027344909514361</c:v>
                </c:pt>
                <c:pt idx="14">
                  <c:v>0.0256038368901409</c:v>
                </c:pt>
                <c:pt idx="15">
                  <c:v>0.0239736197756535</c:v>
                </c:pt>
                <c:pt idx="16">
                  <c:v>0.0224471999104523</c:v>
                </c:pt>
                <c:pt idx="17">
                  <c:v>0.0210179684392726</c:v>
                </c:pt>
                <c:pt idx="18">
                  <c:v>0.0196797372980388</c:v>
                </c:pt>
                <c:pt idx="19">
                  <c:v>0.0184267124217464</c:v>
                </c:pt>
                <c:pt idx="20">
                  <c:v>0.0172534686582215</c:v>
                </c:pt>
                <c:pt idx="21">
                  <c:v>0.0161549262791402</c:v>
                </c:pt>
                <c:pt idx="22">
                  <c:v>0.0151263289866118</c:v>
                </c:pt>
                <c:pt idx="23">
                  <c:v>0.0141632233200999</c:v>
                </c:pt>
                <c:pt idx="24">
                  <c:v>0.0132614393745217</c:v>
                </c:pt>
                <c:pt idx="25">
                  <c:v>0.0124170727460416</c:v>
                </c:pt>
                <c:pt idx="26">
                  <c:v>0.0116264676273913</c:v>
                </c:pt>
                <c:pt idx="27">
                  <c:v>0.010886200979524</c:v>
                </c:pt>
                <c:pt idx="28">
                  <c:v>0.0101930677110722</c:v>
                </c:pt>
                <c:pt idx="29">
                  <c:v>0.00954406680144222</c:v>
                </c:pt>
                <c:pt idx="30">
                  <c:v>0.00893638830746176</c:v>
                </c:pt>
                <c:pt idx="31">
                  <c:v>0.0083674011973252</c:v>
                </c:pt>
                <c:pt idx="32">
                  <c:v>0.00783464195916139</c:v>
                </c:pt>
                <c:pt idx="33">
                  <c:v>0.00733580393490324</c:v>
                </c:pt>
                <c:pt idx="34">
                  <c:v>0.00686872733327842</c:v>
                </c:pt>
                <c:pt idx="35">
                  <c:v>0.00643138987868115</c:v>
                </c:pt>
                <c:pt idx="36">
                  <c:v>0.00602189805543788</c:v>
                </c:pt>
                <c:pt idx="37">
                  <c:v>0.00563847890955771</c:v>
                </c:pt>
                <c:pt idx="38">
                  <c:v>0.00527947237247198</c:v>
                </c:pt>
                <c:pt idx="39">
                  <c:v>0.00494332407352772</c:v>
                </c:pt>
                <c:pt idx="40">
                  <c:v>0.00462857861011534</c:v>
                </c:pt>
                <c:pt idx="41">
                  <c:v>0.00433387324629287</c:v>
                </c:pt>
                <c:pt idx="42">
                  <c:v>0.00405793201262385</c:v>
                </c:pt>
                <c:pt idx="43">
                  <c:v>0.00379956018168343</c:v>
                </c:pt>
                <c:pt idx="44">
                  <c:v>0.00355763909531335</c:v>
                </c:pt>
                <c:pt idx="45">
                  <c:v>0.00333112132122995</c:v>
                </c:pt>
                <c:pt idx="46">
                  <c:v>0.00311902611801476</c:v>
                </c:pt>
                <c:pt idx="47">
                  <c:v>0.00292043518885294</c:v>
                </c:pt>
                <c:pt idx="48">
                  <c:v>0.00273448870563454</c:v>
                </c:pt>
                <c:pt idx="49">
                  <c:v>0.00256038158620454</c:v>
                </c:pt>
                <c:pt idx="50">
                  <c:v>0.00239736000864339</c:v>
                </c:pt>
                <c:pt idx="51">
                  <c:v>0.00224471814748613</c:v>
                </c:pt>
                <c:pt idx="52">
                  <c:v>0.00210179511774908</c:v>
                </c:pt>
                <c:pt idx="53">
                  <c:v>0.00196797211353286</c:v>
                </c:pt>
                <c:pt idx="54">
                  <c:v>0.00184266972881291</c:v>
                </c:pt>
                <c:pt idx="55">
                  <c:v>0.00172534544881739</c:v>
                </c:pt>
                <c:pt idx="56">
                  <c:v>0.00161549130113111</c:v>
                </c:pt>
                <c:pt idx="57">
                  <c:v>0.00151263165635562</c:v>
                </c:pt>
                <c:pt idx="58">
                  <c:v>0.00141632116880303</c:v>
                </c:pt>
                <c:pt idx="59">
                  <c:v>0.00132614284830754</c:v>
                </c:pt>
                <c:pt idx="60">
                  <c:v>0.00124170625480625</c:v>
                </c:pt>
                <c:pt idx="61">
                  <c:v>0.00116264580787259</c:v>
                </c:pt>
                <c:pt idx="62">
                  <c:v>0.00108861920388298</c:v>
                </c:pt>
                <c:pt idx="63">
                  <c:v>0.00101930593396393</c:v>
                </c:pt>
                <c:pt idx="64">
                  <c:v>0.000954405896302529</c:v>
                </c:pt>
                <c:pt idx="65">
                  <c:v>0.000893638096812322</c:v>
                </c:pt>
                <c:pt idx="66">
                  <c:v>0.000836739432528831</c:v>
                </c:pt>
                <c:pt idx="67">
                  <c:v>0.000783463552467268</c:v>
                </c:pt>
                <c:pt idx="68">
                  <c:v>0.000733579791010365</c:v>
                </c:pt>
                <c:pt idx="69">
                  <c:v>0.000686872169208272</c:v>
                </c:pt>
              </c:numCache>
            </c:numRef>
          </c:val>
          <c:smooth val="0"/>
        </c:ser>
        <c:ser>
          <c:idx val="5"/>
          <c:order val="3"/>
          <c:tx>
            <c:v>Long = 70, M * 2</c:v>
          </c:tx>
          <c:val>
            <c:numRef>
              <c:f>'Sep2013-2'!$T$20:$T$89</c:f>
              <c:numCache>
                <c:formatCode>General</c:formatCode>
                <c:ptCount val="70"/>
                <c:pt idx="0">
                  <c:v>0.123299963251566</c:v>
                </c:pt>
                <c:pt idx="1">
                  <c:v>0.108098602599325</c:v>
                </c:pt>
                <c:pt idx="2">
                  <c:v>0.0947713817244662</c:v>
                </c:pt>
                <c:pt idx="3">
                  <c:v>0.0830872423694083</c:v>
                </c:pt>
                <c:pt idx="4">
                  <c:v>0.0728436129022967</c:v>
                </c:pt>
                <c:pt idx="5">
                  <c:v>0.0638628962683363</c:v>
                </c:pt>
                <c:pt idx="6">
                  <c:v>0.0559893909332947</c:v>
                </c:pt>
                <c:pt idx="7">
                  <c:v>0.0490865914365924</c:v>
                </c:pt>
                <c:pt idx="8">
                  <c:v>0.0430348217528138</c:v>
                </c:pt>
                <c:pt idx="9">
                  <c:v>0.0377291604304766</c:v>
                </c:pt>
                <c:pt idx="10">
                  <c:v>0.0330776215355318</c:v>
                </c:pt>
                <c:pt idx="11">
                  <c:v>0.0289995598620335</c:v>
                </c:pt>
                <c:pt idx="12">
                  <c:v>0.0254242727606124</c:v>
                </c:pt>
                <c:pt idx="13">
                  <c:v>0.0222897743442059</c:v>
                </c:pt>
                <c:pt idx="14">
                  <c:v>0.0195417208190639</c:v>
                </c:pt>
                <c:pt idx="15">
                  <c:v>0.0171324683091511</c:v>
                </c:pt>
                <c:pt idx="16">
                  <c:v>0.0150202468391484</c:v>
                </c:pt>
                <c:pt idx="17">
                  <c:v>0.0131684361551361</c:v>
                </c:pt>
                <c:pt idx="18">
                  <c:v>0.0115449308276299</c:v>
                </c:pt>
                <c:pt idx="19">
                  <c:v>0.0101215836295622</c:v>
                </c:pt>
                <c:pt idx="20">
                  <c:v>0.00887371753887345</c:v>
                </c:pt>
                <c:pt idx="21">
                  <c:v>0.00777969790515051</c:v>
                </c:pt>
                <c:pt idx="22">
                  <c:v>0.00682055736282618</c:v>
                </c:pt>
                <c:pt idx="23">
                  <c:v>0.0059796669879436</c:v>
                </c:pt>
                <c:pt idx="24">
                  <c:v>0.00524244799722443</c:v>
                </c:pt>
                <c:pt idx="25">
                  <c:v>0.00459611899107678</c:v>
                </c:pt>
                <c:pt idx="26">
                  <c:v>0.00402947435841437</c:v>
                </c:pt>
                <c:pt idx="27">
                  <c:v>0.00353269000142117</c:v>
                </c:pt>
                <c:pt idx="28">
                  <c:v>0.00309715301204996</c:v>
                </c:pt>
                <c:pt idx="29">
                  <c:v>0.00271531234730225</c:v>
                </c:pt>
                <c:pt idx="30">
                  <c:v>0.00238054791439963</c:v>
                </c:pt>
                <c:pt idx="31">
                  <c:v>0.00208705579613438</c:v>
                </c:pt>
                <c:pt idx="32">
                  <c:v>0.00182974762651507</c:v>
                </c:pt>
                <c:pt idx="33">
                  <c:v>0.00160416237215058</c:v>
                </c:pt>
                <c:pt idx="34">
                  <c:v>0.00140638898989853</c:v>
                </c:pt>
                <c:pt idx="35">
                  <c:v>0.00123299861986923</c:v>
                </c:pt>
                <c:pt idx="36">
                  <c:v>0.0010809851381936</c:v>
                </c:pt>
                <c:pt idx="37">
                  <c:v>0.00094771303889973</c:v>
                </c:pt>
                <c:pt idx="38">
                  <c:v>0.000830871741309456</c:v>
                </c:pt>
                <c:pt idx="39">
                  <c:v>0.000728435530767925</c:v>
                </c:pt>
                <c:pt idx="40">
                  <c:v>0.000638628438185769</c:v>
                </c:pt>
                <c:pt idx="41">
                  <c:v>0.000559893449499421</c:v>
                </c:pt>
                <c:pt idx="42">
                  <c:v>0.000490865511224185</c:v>
                </c:pt>
                <c:pt idx="43">
                  <c:v>0.00043034786408879</c:v>
                </c:pt>
                <c:pt idx="44">
                  <c:v>0.000377291294440119</c:v>
                </c:pt>
                <c:pt idx="45">
                  <c:v>0.000330775943693149</c:v>
                </c:pt>
                <c:pt idx="46">
                  <c:v>0.000289995360450752</c:v>
                </c:pt>
                <c:pt idx="47">
                  <c:v>0.000254242518799905</c:v>
                </c:pt>
                <c:pt idx="48">
                  <c:v>0.000222897560379065</c:v>
                </c:pt>
                <c:pt idx="49">
                  <c:v>0.000195417047697048</c:v>
                </c:pt>
                <c:pt idx="50">
                  <c:v>0.000171324542384795</c:v>
                </c:pt>
                <c:pt idx="51">
                  <c:v>0.000150202345032167</c:v>
                </c:pt>
                <c:pt idx="52">
                  <c:v>0.000131684253400722</c:v>
                </c:pt>
                <c:pt idx="53">
                  <c:v>0.000115449213459296</c:v>
                </c:pt>
                <c:pt idx="54">
                  <c:v>0.000101215753168382</c:v>
                </c:pt>
                <c:pt idx="55">
                  <c:v>8.87371025100562E-5</c:v>
                </c:pt>
                <c:pt idx="56">
                  <c:v>7.77969151578664E-5</c:v>
                </c:pt>
                <c:pt idx="57">
                  <c:v>6.82055176119185E-5</c:v>
                </c:pt>
                <c:pt idx="58">
                  <c:v>5.97966207692151E-5</c:v>
                </c:pt>
                <c:pt idx="59">
                  <c:v>5.24244369167063E-5</c:v>
                </c:pt>
                <c:pt idx="60">
                  <c:v>4.59611521634451E-5</c:v>
                </c:pt>
                <c:pt idx="61">
                  <c:v>4.02947104905991E-5</c:v>
                </c:pt>
                <c:pt idx="62">
                  <c:v>3.53268710006919E-5</c:v>
                </c:pt>
                <c:pt idx="63">
                  <c:v>3.0971504683988E-5</c:v>
                </c:pt>
                <c:pt idx="64">
                  <c:v>2.71531011725182E-5</c:v>
                </c:pt>
                <c:pt idx="65">
                  <c:v>2.38054595928684E-5</c:v>
                </c:pt>
                <c:pt idx="66">
                  <c:v>2.08705408206283E-5</c:v>
                </c:pt>
                <c:pt idx="67">
                  <c:v>1.82974612376734E-5</c:v>
                </c:pt>
                <c:pt idx="68">
                  <c:v>1.60416105467306E-5</c:v>
                </c:pt>
                <c:pt idx="69">
                  <c:v>1.40638783484969E-5</c:v>
                </c:pt>
              </c:numCache>
            </c:numRef>
          </c:val>
          <c:smooth val="0"/>
        </c:ser>
        <c:ser>
          <c:idx val="6"/>
          <c:order val="4"/>
          <c:tx>
            <c:v>Long = 70, 0.1M</c:v>
          </c:tx>
          <c:val>
            <c:numRef>
              <c:f>'Sep2013-2'!$U$20:$U$89</c:f>
              <c:numCache>
                <c:formatCode>General</c:formatCode>
                <c:ptCount val="70"/>
                <c:pt idx="0">
                  <c:v>0.0959126453518425</c:v>
                </c:pt>
                <c:pt idx="1">
                  <c:v>0.0867213763991877</c:v>
                </c:pt>
                <c:pt idx="2">
                  <c:v>0.0784109029313215</c:v>
                </c:pt>
                <c:pt idx="3">
                  <c:v>0.0708968186829045</c:v>
                </c:pt>
                <c:pt idx="4">
                  <c:v>0.0641028060059342</c:v>
                </c:pt>
                <c:pt idx="5">
                  <c:v>0.0579598607409063</c:v>
                </c:pt>
                <c:pt idx="6">
                  <c:v>0.052405591368251</c:v>
                </c:pt>
                <c:pt idx="7">
                  <c:v>0.0473835853217953</c:v>
                </c:pt>
                <c:pt idx="8">
                  <c:v>0.0428428360281432</c:v>
                </c:pt>
                <c:pt idx="9">
                  <c:v>0.0387372248526342</c:v>
                </c:pt>
                <c:pt idx="10">
                  <c:v>0.0350250526902053</c:v>
                </c:pt>
                <c:pt idx="11">
                  <c:v>0.0316686164437057</c:v>
                </c:pt>
                <c:pt idx="12">
                  <c:v>0.0286338260881192</c:v>
                </c:pt>
                <c:pt idx="13">
                  <c:v>0.0258898584313623</c:v>
                </c:pt>
                <c:pt idx="14">
                  <c:v>0.0234088440550422</c:v>
                </c:pt>
                <c:pt idx="15">
                  <c:v>0.021165584255551</c:v>
                </c:pt>
                <c:pt idx="16">
                  <c:v>0.0191372951105774</c:v>
                </c:pt>
                <c:pt idx="17">
                  <c:v>0.0173033760716187</c:v>
                </c:pt>
                <c:pt idx="18">
                  <c:v>0.0156452007321755</c:v>
                </c:pt>
                <c:pt idx="19">
                  <c:v>0.0141459276465445</c:v>
                </c:pt>
                <c:pt idx="20">
                  <c:v>0.012790329277766</c:v>
                </c:pt>
                <c:pt idx="21">
                  <c:v>0.0115646373374206</c:v>
                </c:pt>
                <c:pt idx="22">
                  <c:v>0.0104564029464472</c:v>
                </c:pt>
                <c:pt idx="23">
                  <c:v>0.00945437019669275</c:v>
                </c:pt>
                <c:pt idx="24">
                  <c:v>0.00854836182900573</c:v>
                </c:pt>
                <c:pt idx="25">
                  <c:v>0.00772917586675044</c:v>
                </c:pt>
                <c:pt idx="26">
                  <c:v>0.0069884921548888</c:v>
                </c:pt>
                <c:pt idx="27">
                  <c:v>0.00631878785538302</c:v>
                </c:pt>
                <c:pt idx="28">
                  <c:v>0.00571326104063879</c:v>
                </c:pt>
                <c:pt idx="29">
                  <c:v>0.00516576160895695</c:v>
                </c:pt>
                <c:pt idx="30">
                  <c:v>0.00467072882032884</c:v>
                </c:pt>
                <c:pt idx="31">
                  <c:v>0.00422313481815034</c:v>
                </c:pt>
                <c:pt idx="32">
                  <c:v>0.00381843356322666</c:v>
                </c:pt>
                <c:pt idx="33">
                  <c:v>0.00345251466141017</c:v>
                </c:pt>
                <c:pt idx="34">
                  <c:v>0.00312166161591657</c:v>
                </c:pt>
                <c:pt idx="35">
                  <c:v>0.00282251408030419</c:v>
                </c:pt>
                <c:pt idx="36">
                  <c:v>0.00255203372873465</c:v>
                </c:pt>
                <c:pt idx="37">
                  <c:v>0.00230747339687225</c:v>
                </c:pt>
                <c:pt idx="38">
                  <c:v>0.00208634917999816</c:v>
                </c:pt>
                <c:pt idx="39">
                  <c:v>0.00188641520495067</c:v>
                </c:pt>
                <c:pt idx="40">
                  <c:v>0.00170564081966003</c:v>
                </c:pt>
                <c:pt idx="41">
                  <c:v>0.00154218996860058</c:v>
                </c:pt>
                <c:pt idx="42">
                  <c:v>0.00139440254468482</c:v>
                </c:pt>
                <c:pt idx="43">
                  <c:v>0.00126077752819769</c:v>
                </c:pt>
                <c:pt idx="44">
                  <c:v>0.00113995774151973</c:v>
                </c:pt>
                <c:pt idx="45">
                  <c:v>0.00103071606479887</c:v>
                </c:pt>
                <c:pt idx="46">
                  <c:v>0.000931942972568581</c:v>
                </c:pt>
                <c:pt idx="47">
                  <c:v>0.000842635264726803</c:v>
                </c:pt>
                <c:pt idx="48">
                  <c:v>0.000761885877420421</c:v>
                </c:pt>
                <c:pt idx="49">
                  <c:v>0.000688874670348486</c:v>
                </c:pt>
                <c:pt idx="50">
                  <c:v>0.00062286009691432</c:v>
                </c:pt>
                <c:pt idx="51">
                  <c:v>0.000563171672623495</c:v>
                </c:pt>
                <c:pt idx="52">
                  <c:v>0.000509203165232102</c:v>
                </c:pt>
                <c:pt idx="53">
                  <c:v>0.000460406437480275</c:v>
                </c:pt>
                <c:pt idx="54">
                  <c:v>0.000416285879874014</c:v>
                </c:pt>
                <c:pt idx="55">
                  <c:v>0.000376393376971204</c:v>
                </c:pt>
                <c:pt idx="56">
                  <c:v>0.000340323756046356</c:v>
                </c:pt>
                <c:pt idx="57">
                  <c:v>0.000307710671907918</c:v>
                </c:pt>
                <c:pt idx="58">
                  <c:v>0.000278222886071831</c:v>
                </c:pt>
                <c:pt idx="59">
                  <c:v>0.000251560902500329</c:v>
                </c:pt>
                <c:pt idx="60">
                  <c:v>0.000227453925736513</c:v>
                </c:pt>
                <c:pt idx="61">
                  <c:v>0.000205657110539596</c:v>
                </c:pt>
                <c:pt idx="62">
                  <c:v>0.00018594907508649</c:v>
                </c:pt>
                <c:pt idx="63">
                  <c:v>0.000168129652482227</c:v>
                </c:pt>
                <c:pt idx="64">
                  <c:v>0.000152017857742214</c:v>
                </c:pt>
                <c:pt idx="65">
                  <c:v>0.000137450049597735</c:v>
                </c:pt>
                <c:pt idx="66">
                  <c:v>0.000124278268454861</c:v>
                </c:pt>
                <c:pt idx="67">
                  <c:v>0.000112368733626074</c:v>
                </c:pt>
                <c:pt idx="68">
                  <c:v>0.000101600484571554</c:v>
                </c:pt>
                <c:pt idx="69">
                  <c:v>9.18641523497547E-5</c:v>
                </c:pt>
              </c:numCache>
            </c:numRef>
          </c:val>
          <c:smooth val="0"/>
        </c:ser>
        <c:ser>
          <c:idx val="7"/>
          <c:order val="5"/>
          <c:tx>
            <c:v>Long = 70, M1/M2 * 2</c:v>
          </c:tx>
          <c:val>
            <c:numRef>
              <c:f>'Sep2013-2'!$V$20:$V$89</c:f>
              <c:numCache>
                <c:formatCode>General</c:formatCode>
                <c:ptCount val="70"/>
                <c:pt idx="0">
                  <c:v>0.0724067142237955</c:v>
                </c:pt>
                <c:pt idx="1">
                  <c:v>0.0634798633862066</c:v>
                </c:pt>
                <c:pt idx="2">
                  <c:v>0.0556535826646743</c:v>
                </c:pt>
                <c:pt idx="3">
                  <c:v>0.0521100751089713</c:v>
                </c:pt>
                <c:pt idx="4">
                  <c:v>0.0487921854775084</c:v>
                </c:pt>
                <c:pt idx="5">
                  <c:v>0.0456855484988874</c:v>
                </c:pt>
                <c:pt idx="6">
                  <c:v>0.0427767135498843</c:v>
                </c:pt>
                <c:pt idx="7">
                  <c:v>0.0400530864190765</c:v>
                </c:pt>
                <c:pt idx="8">
                  <c:v>0.0375028747784285</c:v>
                </c:pt>
                <c:pt idx="9">
                  <c:v>0.0351150371267422</c:v>
                </c:pt>
                <c:pt idx="10">
                  <c:v>0.0328792349839201</c:v>
                </c:pt>
                <c:pt idx="11">
                  <c:v>0.0307857881290565</c:v>
                </c:pt>
                <c:pt idx="12">
                  <c:v>0.0288256326885546</c:v>
                </c:pt>
                <c:pt idx="13">
                  <c:v>0.0269902818928071</c:v>
                </c:pt>
                <c:pt idx="14">
                  <c:v>0.025271789331529</c:v>
                </c:pt>
                <c:pt idx="15">
                  <c:v>0.0236627145486535</c:v>
                </c:pt>
                <c:pt idx="16">
                  <c:v>0.0221560908278266</c:v>
                </c:pt>
                <c:pt idx="17">
                  <c:v>0.0207453950290262</c:v>
                </c:pt>
                <c:pt idx="18">
                  <c:v>0.0194245193457064</c:v>
                </c:pt>
                <c:pt idx="19">
                  <c:v>0.0181877448601871</c:v>
                </c:pt>
                <c:pt idx="20">
                  <c:v>0.0170297167827929</c:v>
                </c:pt>
                <c:pt idx="21">
                  <c:v>0.0159454212675356</c:v>
                </c:pt>
                <c:pt idx="22">
                  <c:v>0.0149301637039602</c:v>
                </c:pt>
                <c:pt idx="23">
                  <c:v>0.0139795483911666</c:v>
                </c:pt>
                <c:pt idx="24">
                  <c:v>0.013089459506002</c:v>
                </c:pt>
                <c:pt idx="25">
                  <c:v>0.012256043283024</c:v>
                </c:pt>
                <c:pt idx="26">
                  <c:v>0.011475691329079</c:v>
                </c:pt>
                <c:pt idx="27">
                  <c:v>0.0107450250002549</c:v>
                </c:pt>
                <c:pt idx="28">
                  <c:v>0.0100608807735654</c:v>
                </c:pt>
                <c:pt idx="29">
                  <c:v>0.00942029655003107</c:v>
                </c:pt>
                <c:pt idx="30">
                  <c:v>0.00882049882985329</c:v>
                </c:pt>
                <c:pt idx="31">
                  <c:v>0.00825889070415586</c:v>
                </c:pt>
                <c:pt idx="32">
                  <c:v>0.00773304061130142</c:v>
                </c:pt>
                <c:pt idx="33">
                  <c:v>0.00724067180910213</c:v>
                </c:pt>
                <c:pt idx="34">
                  <c:v>0.00677965251734313</c:v>
                </c:pt>
                <c:pt idx="35">
                  <c:v>0.00634798668793921</c:v>
                </c:pt>
                <c:pt idx="36">
                  <c:v>0.00594380536276295</c:v>
                </c:pt>
                <c:pt idx="37">
                  <c:v>0.00556535858172674</c:v>
                </c:pt>
                <c:pt idx="38">
                  <c:v>0.00521100780608364</c:v>
                </c:pt>
                <c:pt idx="39">
                  <c:v>0.00487921882414258</c:v>
                </c:pt>
                <c:pt idx="40">
                  <c:v>0.00456855510868241</c:v>
                </c:pt>
                <c:pt idx="41">
                  <c:v>0.00427767159730449</c:v>
                </c:pt>
                <c:pt idx="42">
                  <c:v>0.00400530886879527</c:v>
                </c:pt>
                <c:pt idx="43">
                  <c:v>0.00375028769028434</c:v>
                </c:pt>
                <c:pt idx="44">
                  <c:v>0.0035115039115894</c:v>
                </c:pt>
                <c:pt idx="45">
                  <c:v>0.00328792368464211</c:v>
                </c:pt>
                <c:pt idx="46">
                  <c:v>0.00307857898729706</c:v>
                </c:pt>
                <c:pt idx="47">
                  <c:v>0.00288256343214323</c:v>
                </c:pt>
                <c:pt idx="48">
                  <c:v>0.00269902834217181</c:v>
                </c:pt>
                <c:pt idx="49">
                  <c:v>0.00252717907630931</c:v>
                </c:pt>
                <c:pt idx="50">
                  <c:v>0.00236627158890687</c:v>
                </c:pt>
                <c:pt idx="51">
                  <c:v>0.00221560920828966</c:v>
                </c:pt>
                <c:pt idx="52">
                  <c:v>0.00207453962041849</c:v>
                </c:pt>
                <c:pt idx="53">
                  <c:v>0.00194245204460418</c:v>
                </c:pt>
                <c:pt idx="54">
                  <c:v>0.00181877458904633</c:v>
                </c:pt>
                <c:pt idx="55">
                  <c:v>0.00170297177474706</c:v>
                </c:pt>
                <c:pt idx="56">
                  <c:v>0.00159454221707915</c:v>
                </c:pt>
                <c:pt idx="57">
                  <c:v>0.00149301645497051</c:v>
                </c:pt>
                <c:pt idx="58">
                  <c:v>0.00139795491830622</c:v>
                </c:pt>
                <c:pt idx="59">
                  <c:v>0.0013089460247477</c:v>
                </c:pt>
                <c:pt idx="60">
                  <c:v>0.00122560439772887</c:v>
                </c:pt>
                <c:pt idx="61">
                  <c:v>0.00114756919791393</c:v>
                </c:pt>
                <c:pt idx="62">
                  <c:v>0.00107450256089254</c:v>
                </c:pt>
                <c:pt idx="63">
                  <c:v>0.00100608813434814</c:v>
                </c:pt>
                <c:pt idx="64">
                  <c:v>0.000942029708366002</c:v>
                </c:pt>
                <c:pt idx="65">
                  <c:v>0.000882049932950565</c:v>
                </c:pt>
                <c:pt idx="66">
                  <c:v>0.000825889117199496</c:v>
                </c:pt>
                <c:pt idx="67">
                  <c:v>0.000773304104935283</c:v>
                </c:pt>
                <c:pt idx="68">
                  <c:v>0.000724067221926247</c:v>
                </c:pt>
                <c:pt idx="69">
                  <c:v>0.000677965290138824</c:v>
                </c:pt>
              </c:numCache>
            </c:numRef>
          </c:val>
          <c:smooth val="0"/>
        </c:ser>
        <c:dLbls>
          <c:showLegendKey val="0"/>
          <c:showVal val="0"/>
          <c:showCatName val="0"/>
          <c:showSerName val="0"/>
          <c:showPercent val="0"/>
          <c:showBubbleSize val="0"/>
        </c:dLbls>
        <c:marker val="1"/>
        <c:smooth val="0"/>
        <c:axId val="-2117589304"/>
        <c:axId val="-2117310248"/>
      </c:lineChart>
      <c:catAx>
        <c:axId val="-2117589304"/>
        <c:scaling>
          <c:orientation val="minMax"/>
        </c:scaling>
        <c:delete val="0"/>
        <c:axPos val="b"/>
        <c:majorTickMark val="none"/>
        <c:minorTickMark val="none"/>
        <c:tickLblPos val="nextTo"/>
        <c:crossAx val="-2117310248"/>
        <c:crosses val="autoZero"/>
        <c:auto val="1"/>
        <c:lblAlgn val="ctr"/>
        <c:lblOffset val="100"/>
        <c:noMultiLvlLbl val="0"/>
      </c:catAx>
      <c:valAx>
        <c:axId val="-2117310248"/>
        <c:scaling>
          <c:orientation val="minMax"/>
          <c:max val="0.2"/>
        </c:scaling>
        <c:delete val="0"/>
        <c:axPos val="l"/>
        <c:numFmt formatCode="General" sourceLinked="1"/>
        <c:majorTickMark val="none"/>
        <c:minorTickMark val="none"/>
        <c:tickLblPos val="nextTo"/>
        <c:crossAx val="-2117589304"/>
        <c:crosses val="autoZero"/>
        <c:crossBetween val="between"/>
      </c:valAx>
    </c:plotArea>
    <c:legend>
      <c:legendPos val="r"/>
      <c:layout>
        <c:manualLayout>
          <c:xMode val="edge"/>
          <c:yMode val="edge"/>
          <c:x val="0.541814750155886"/>
          <c:y val="0.251222306889058"/>
          <c:w val="0.16978181750655"/>
          <c:h val="0.311103886207772"/>
        </c:manualLayout>
      </c:layout>
      <c:overlay val="0"/>
    </c:legend>
    <c:plotVisOnly val="1"/>
    <c:dispBlanksAs val="gap"/>
    <c:showDLblsOverMax val="0"/>
  </c:chart>
  <c:txPr>
    <a:bodyPr/>
    <a:lstStyle/>
    <a:p>
      <a:pPr>
        <a:defRPr b="1"/>
      </a:pPr>
      <a:endParaRPr lang="en-US"/>
    </a:p>
  </c:tx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drawing1.xml><?xml version="1.0" encoding="utf-8"?>
<c:userShapes xmlns:c="http://schemas.openxmlformats.org/drawingml/2006/chart">
  <cdr:relSizeAnchor xmlns:cdr="http://schemas.openxmlformats.org/drawingml/2006/chartDrawing">
    <cdr:from>
      <cdr:x>0.03264</cdr:x>
      <cdr:y>0.51634</cdr:y>
    </cdr:from>
    <cdr:to>
      <cdr:x>0.14915</cdr:x>
      <cdr:y>0.72687</cdr:y>
    </cdr:to>
    <cdr:sp macro="" textlink="">
      <cdr:nvSpPr>
        <cdr:cNvPr id="4" name="TextBox 3"/>
        <cdr:cNvSpPr txBox="1"/>
      </cdr:nvSpPr>
      <cdr:spPr>
        <a:xfrm xmlns:a="http://schemas.openxmlformats.org/drawingml/2006/main" rot="16200000">
          <a:off x="256172" y="2242645"/>
          <a:ext cx="914416" cy="91444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smtClean="0"/>
            <a:t>Proportional Age Distribution</a:t>
          </a:r>
          <a:endParaRPr lang="en-US" sz="14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0.24347</cdr:x>
      <cdr:y>0.79785</cdr:y>
    </cdr:from>
    <cdr:to>
      <cdr:x>0.27757</cdr:x>
      <cdr:y>0.91183</cdr:y>
    </cdr:to>
    <cdr:sp macro="" textlink="">
      <cdr:nvSpPr>
        <cdr:cNvPr id="2" name="Rectangle 1"/>
        <cdr:cNvSpPr/>
      </cdr:nvSpPr>
      <cdr:spPr>
        <a:xfrm xmlns:a="http://schemas.openxmlformats.org/drawingml/2006/main">
          <a:off x="2176464" y="3533775"/>
          <a:ext cx="304800" cy="504825"/>
        </a:xfrm>
        <a:prstGeom xmlns:a="http://schemas.openxmlformats.org/drawingml/2006/main" prst="rect">
          <a:avLst/>
        </a:prstGeom>
        <a:noFill xmlns:a="http://schemas.openxmlformats.org/drawingml/2006/main"/>
      </cdr:spPr>
      <cdr:style>
        <a:lnRef xmlns:a="http://schemas.openxmlformats.org/drawingml/2006/main" idx="2">
          <a:schemeClr val="dk1">
            <a:shade val="50000"/>
          </a:schemeClr>
        </a:lnRef>
        <a:fillRef xmlns:a="http://schemas.openxmlformats.org/drawingml/2006/main" idx="1">
          <a:schemeClr val="dk1"/>
        </a:fillRef>
        <a:effectRef xmlns:a="http://schemas.openxmlformats.org/drawingml/2006/main" idx="0">
          <a:schemeClr val="dk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0.35429</cdr:x>
      <cdr:y>0.85591</cdr:y>
    </cdr:from>
    <cdr:to>
      <cdr:x>0.41396</cdr:x>
      <cdr:y>0.91039</cdr:y>
    </cdr:to>
    <cdr:sp macro="" textlink="">
      <cdr:nvSpPr>
        <cdr:cNvPr id="3" name="Rectangle 2"/>
        <cdr:cNvSpPr/>
      </cdr:nvSpPr>
      <cdr:spPr>
        <a:xfrm xmlns:a="http://schemas.openxmlformats.org/drawingml/2006/main">
          <a:off x="3167064" y="3790950"/>
          <a:ext cx="533400" cy="241300"/>
        </a:xfrm>
        <a:prstGeom xmlns:a="http://schemas.openxmlformats.org/drawingml/2006/main" prst="rect">
          <a:avLst/>
        </a:prstGeom>
        <a:noFill xmlns:a="http://schemas.openxmlformats.org/drawingml/2006/main"/>
      </cdr:spPr>
      <cdr:style>
        <a:lnRef xmlns:a="http://schemas.openxmlformats.org/drawingml/2006/main" idx="2">
          <a:schemeClr val="dk1">
            <a:shade val="50000"/>
          </a:schemeClr>
        </a:lnRef>
        <a:fillRef xmlns:a="http://schemas.openxmlformats.org/drawingml/2006/main" idx="1">
          <a:schemeClr val="dk1"/>
        </a:fillRef>
        <a:effectRef xmlns:a="http://schemas.openxmlformats.org/drawingml/2006/main" idx="0">
          <a:schemeClr val="dk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0.24667</cdr:x>
      <cdr:y>0.67957</cdr:y>
    </cdr:from>
    <cdr:to>
      <cdr:x>0.42674</cdr:x>
      <cdr:y>0.74839</cdr:y>
    </cdr:to>
    <cdr:sp macro="" textlink="">
      <cdr:nvSpPr>
        <cdr:cNvPr id="4" name="TextBox 3"/>
        <cdr:cNvSpPr txBox="1"/>
      </cdr:nvSpPr>
      <cdr:spPr>
        <a:xfrm xmlns:a="http://schemas.openxmlformats.org/drawingml/2006/main">
          <a:off x="2205038" y="3009900"/>
          <a:ext cx="1609725"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Base: Cailliet </a:t>
          </a:r>
          <a:r>
            <a:rPr lang="en-US" sz="1100" dirty="0"/>
            <a:t>et </a:t>
          </a:r>
          <a:r>
            <a:rPr lang="en-US" sz="1100" dirty="0" smtClean="0"/>
            <a:t>al. </a:t>
          </a:r>
          <a:r>
            <a:rPr lang="en-US" sz="1100" dirty="0"/>
            <a:t>(1985) </a:t>
          </a:r>
          <a:r>
            <a:rPr lang="en-US" sz="1100" dirty="0" smtClean="0"/>
            <a:t>VBGF</a:t>
          </a:r>
          <a:endParaRPr lang="en-US" sz="1100" dirty="0"/>
        </a:p>
      </cdr:txBody>
    </cdr:sp>
  </cdr:relSizeAnchor>
  <cdr:relSizeAnchor xmlns:cdr="http://schemas.openxmlformats.org/drawingml/2006/chartDrawing">
    <cdr:from>
      <cdr:x>0.24299</cdr:x>
      <cdr:y>0.66504</cdr:y>
    </cdr:from>
    <cdr:to>
      <cdr:x>0.47278</cdr:x>
      <cdr:y>0.74839</cdr:y>
    </cdr:to>
    <cdr:sp macro="" textlink="">
      <cdr:nvSpPr>
        <cdr:cNvPr id="5" name="Rectangular Callout 4"/>
        <cdr:cNvSpPr/>
      </cdr:nvSpPr>
      <cdr:spPr>
        <a:xfrm xmlns:a="http://schemas.openxmlformats.org/drawingml/2006/main">
          <a:off x="2036723" y="2337436"/>
          <a:ext cx="1926100" cy="292953"/>
        </a:xfrm>
        <a:prstGeom xmlns:a="http://schemas.openxmlformats.org/drawingml/2006/main" prst="wedgeRectCallout">
          <a:avLst>
            <a:gd name="adj1" fmla="val -38125"/>
            <a:gd name="adj2" fmla="val 106733"/>
          </a:avLst>
        </a:prstGeom>
        <a:noFill xmlns:a="http://schemas.openxmlformats.org/drawingml/2006/main"/>
        <a:ln xmlns:a="http://schemas.openxmlformats.org/drawingml/2006/main">
          <a:solidFill>
            <a:sysClr val="windowText" lastClr="0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ln w="12700" cmpd="sng">
              <a:solidFill>
                <a:schemeClr val="tx1"/>
              </a:solidFill>
            </a:ln>
          </a:endParaRPr>
        </a:p>
      </cdr:txBody>
    </cdr:sp>
  </cdr:relSizeAnchor>
  <cdr:relSizeAnchor xmlns:cdr="http://schemas.openxmlformats.org/drawingml/2006/chartDrawing">
    <cdr:from>
      <cdr:x>0.41716</cdr:x>
      <cdr:y>0.76284</cdr:y>
    </cdr:from>
    <cdr:to>
      <cdr:x>0.69223</cdr:x>
      <cdr:y>0.83441</cdr:y>
    </cdr:to>
    <cdr:sp macro="" textlink="">
      <cdr:nvSpPr>
        <cdr:cNvPr id="6" name="Rectangular Callout 5"/>
        <cdr:cNvSpPr/>
      </cdr:nvSpPr>
      <cdr:spPr>
        <a:xfrm xmlns:a="http://schemas.openxmlformats.org/drawingml/2006/main">
          <a:off x="3496635" y="2681177"/>
          <a:ext cx="2305637" cy="251549"/>
        </a:xfrm>
        <a:prstGeom xmlns:a="http://schemas.openxmlformats.org/drawingml/2006/main" prst="wedgeRectCallout">
          <a:avLst>
            <a:gd name="adj1" fmla="val -46458"/>
            <a:gd name="adj2" fmla="val 81019"/>
          </a:avLst>
        </a:prstGeom>
        <a:noFill xmlns:a="http://schemas.openxmlformats.org/drawingml/2006/main"/>
        <a:ln xmlns:a="http://schemas.openxmlformats.org/drawingml/2006/main">
          <a:solidFill>
            <a:sysClr val="windowText" lastClr="0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0.42369</cdr:x>
      <cdr:y>0.75357</cdr:y>
    </cdr:from>
    <cdr:to>
      <cdr:x>0.69876</cdr:x>
      <cdr:y>0.83571</cdr:y>
    </cdr:to>
    <cdr:sp macro="" textlink="">
      <cdr:nvSpPr>
        <cdr:cNvPr id="9" name="TextBox 8"/>
        <cdr:cNvSpPr txBox="1"/>
      </cdr:nvSpPr>
      <cdr:spPr>
        <a:xfrm xmlns:a="http://schemas.openxmlformats.org/drawingml/2006/main">
          <a:off x="3551375" y="2648592"/>
          <a:ext cx="2305637" cy="288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1/2 Rate of </a:t>
          </a:r>
          <a:r>
            <a:rPr lang="en-US" sz="1100" dirty="0" smtClean="0"/>
            <a:t>Growth (</a:t>
          </a:r>
          <a:r>
            <a:rPr lang="en-US" sz="1100" dirty="0" err="1" smtClean="0"/>
            <a:t>Hamady</a:t>
          </a:r>
          <a:r>
            <a:rPr lang="en-US" sz="1100" dirty="0" smtClean="0"/>
            <a:t> et al.) 2014)</a:t>
          </a:r>
          <a:endParaRPr lang="en-US" sz="1100" dirty="0"/>
        </a:p>
      </cdr:txBody>
    </cdr:sp>
  </cdr:relSizeAnchor>
  <cdr:relSizeAnchor xmlns:cdr="http://schemas.openxmlformats.org/drawingml/2006/chartDrawing">
    <cdr:from>
      <cdr:x>0.06116</cdr:x>
      <cdr:y>0.41728</cdr:y>
    </cdr:from>
    <cdr:to>
      <cdr:x>0.16124</cdr:x>
      <cdr:y>0.652</cdr:y>
    </cdr:to>
    <cdr:sp macro="" textlink="">
      <cdr:nvSpPr>
        <cdr:cNvPr id="8" name="TextBox 7"/>
        <cdr:cNvSpPr txBox="1"/>
      </cdr:nvSpPr>
      <cdr:spPr>
        <a:xfrm xmlns:a="http://schemas.openxmlformats.org/drawingml/2006/main" rot="16200000">
          <a:off x="558800" y="1625600"/>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smtClean="0"/>
            <a:t>Proportion</a:t>
          </a:r>
          <a:endParaRPr lang="en-US" sz="12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cs typeface="+mn-cs"/>
              </a:defRPr>
            </a:lvl1pPr>
          </a:lstStyle>
          <a:p>
            <a:pPr>
              <a:defRPr/>
            </a:pPr>
            <a:endParaRPr lang="en-US"/>
          </a:p>
        </p:txBody>
      </p:sp>
      <p:sp>
        <p:nvSpPr>
          <p:cNvPr id="46083"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cs typeface="+mn-cs"/>
              </a:defRPr>
            </a:lvl1pPr>
          </a:lstStyle>
          <a:p>
            <a:pPr>
              <a:defRPr/>
            </a:pPr>
            <a:endParaRPr lang="en-US"/>
          </a:p>
        </p:txBody>
      </p:sp>
      <p:sp>
        <p:nvSpPr>
          <p:cNvPr id="46084"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cs typeface="+mn-cs"/>
              </a:defRPr>
            </a:lvl1pPr>
          </a:lstStyle>
          <a:p>
            <a:pPr>
              <a:defRPr/>
            </a:pPr>
            <a:endParaRPr lang="en-US"/>
          </a:p>
        </p:txBody>
      </p:sp>
      <p:sp>
        <p:nvSpPr>
          <p:cNvPr id="4608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0DEAAC75-6AD3-4B00-8C3E-C15FD925E730}" type="slidenum">
              <a:rPr lang="en-US" altLang="en-US"/>
              <a:pPr/>
              <a:t>‹#›</a:t>
            </a:fld>
            <a:endParaRPr lang="en-US" altLang="en-US"/>
          </a:p>
        </p:txBody>
      </p:sp>
    </p:spTree>
    <p:extLst>
      <p:ext uri="{BB962C8B-B14F-4D97-AF65-F5344CB8AC3E}">
        <p14:creationId xmlns:p14="http://schemas.microsoft.com/office/powerpoint/2010/main" val="33410926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cs typeface="+mn-cs"/>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cs typeface="+mn-cs"/>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857250" y="685800"/>
            <a:ext cx="51435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9FD30917-CFDA-4DC3-BA31-5F7C2015ADC9}" type="slidenum">
              <a:rPr lang="en-US" altLang="en-US"/>
              <a:pPr/>
              <a:t>‹#›</a:t>
            </a:fld>
            <a:endParaRPr lang="en-US" altLang="en-US"/>
          </a:p>
        </p:txBody>
      </p:sp>
    </p:spTree>
    <p:extLst>
      <p:ext uri="{BB962C8B-B14F-4D97-AF65-F5344CB8AC3E}">
        <p14:creationId xmlns:p14="http://schemas.microsoft.com/office/powerpoint/2010/main" val="12459949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val="1"/>
            </a:ext>
          </a:extLst>
        </p:spPr>
        <p:txBody>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fld id="{7BF9AD35-E1E9-4320-A49F-CDE87CB4E3AD}" type="slidenum">
              <a:rPr lang="en-US" altLang="en-US" sz="1200"/>
              <a:pPr/>
              <a:t>1</a:t>
            </a:fld>
            <a:endParaRPr lang="en-US" altLang="en-US" sz="1200"/>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23" name="Rectangle 3"/>
          <p:cNvSpPr>
            <a:spLocks noGrp="1" noChangeArrowheads="1"/>
          </p:cNvSpPr>
          <p:nvPr>
            <p:ph type="body" idx="1"/>
          </p:nvPr>
        </p:nvSpPr>
        <p:spPr/>
        <p:txBody>
          <a:bodyPr/>
          <a:lstStyle/>
          <a:p>
            <a:pPr>
              <a:defRPr/>
            </a:pPr>
            <a:endParaRPr lang="en-US" smtClean="0">
              <a:ea typeface="ＭＳ Ｐゴシック" charset="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point</a:t>
            </a:r>
            <a:r>
              <a:rPr lang="en-US" baseline="0" dirty="0" smtClean="0"/>
              <a:t> here is to show:</a:t>
            </a:r>
          </a:p>
          <a:p>
            <a:pPr marL="514350" indent="-514350">
              <a:buAutoNum type="arabicParenR"/>
            </a:pPr>
            <a:r>
              <a:rPr lang="en-US" baseline="0" dirty="0" smtClean="0"/>
              <a:t>They actually encountered (and tagged or biopsied) A LOT of sharks from 2000- 2008, they claimed 179 </a:t>
            </a:r>
            <a:r>
              <a:rPr lang="en-US" i="1" baseline="0" dirty="0" smtClean="0"/>
              <a:t>individuals</a:t>
            </a:r>
            <a:r>
              <a:rPr lang="en-US" i="0" baseline="0" dirty="0" smtClean="0"/>
              <a:t> in Jorgensen et al.</a:t>
            </a:r>
          </a:p>
          <a:p>
            <a:pPr marL="514350" indent="-514350">
              <a:buAutoNum type="arabicParenR"/>
            </a:pPr>
            <a:endParaRPr lang="en-US" i="0" baseline="0" dirty="0" smtClean="0"/>
          </a:p>
          <a:p>
            <a:pPr marL="514350" indent="-514350">
              <a:buAutoNum type="arabicParenR"/>
            </a:pPr>
            <a:r>
              <a:rPr lang="en-US" i="0" baseline="0" dirty="0" smtClean="0"/>
              <a:t>This however, includes </a:t>
            </a:r>
            <a:r>
              <a:rPr lang="en-US" i="0" baseline="0" dirty="0" err="1" smtClean="0"/>
              <a:t>Ano</a:t>
            </a:r>
            <a:r>
              <a:rPr lang="en-US" i="0" baseline="0" dirty="0" smtClean="0"/>
              <a:t>, which we do not…with </a:t>
            </a:r>
            <a:r>
              <a:rPr lang="en-US" i="0" baseline="0" dirty="0" err="1" smtClean="0"/>
              <a:t>Ano</a:t>
            </a:r>
            <a:r>
              <a:rPr lang="en-US" i="0" baseline="0" dirty="0" smtClean="0"/>
              <a:t> removed, there are 130</a:t>
            </a:r>
          </a:p>
          <a:p>
            <a:pPr marL="514350" indent="-514350">
              <a:buAutoNum type="arabicParenR"/>
            </a:pPr>
            <a:endParaRPr lang="en-US" i="0" baseline="0" dirty="0" smtClean="0"/>
          </a:p>
          <a:p>
            <a:pPr marL="514350" indent="-514350">
              <a:buAutoNum type="arabicParenR"/>
            </a:pPr>
            <a:r>
              <a:rPr lang="en-US" i="0" baseline="0" dirty="0" smtClean="0"/>
              <a:t>Note the slide transition makes it look like one scrolling page</a:t>
            </a:r>
          </a:p>
          <a:p>
            <a:pPr marL="514350" indent="-514350">
              <a:buAutoNum type="arabicParenR"/>
            </a:pPr>
            <a:endParaRPr lang="en-US" i="0" baseline="0" dirty="0" smtClean="0"/>
          </a:p>
          <a:p>
            <a:pPr marL="514350" indent="-514350">
              <a:buAutoNum type="arabicParenR"/>
            </a:pPr>
            <a:r>
              <a:rPr lang="en-US" i="0" baseline="0" dirty="0" smtClean="0"/>
              <a:t>May also note how frequently the length 427 and 457 come up…that is 14 and 15 feet, respectively. This is why we used 30 cm bins with 425 and 455 as bin centers…</a:t>
            </a:r>
            <a:endParaRPr lang="en-US" i="1" dirty="0"/>
          </a:p>
        </p:txBody>
      </p:sp>
      <p:sp>
        <p:nvSpPr>
          <p:cNvPr id="4" name="Slide Number Placeholder 3"/>
          <p:cNvSpPr>
            <a:spLocks noGrp="1"/>
          </p:cNvSpPr>
          <p:nvPr>
            <p:ph type="sldNum" sz="quarter" idx="10"/>
          </p:nvPr>
        </p:nvSpPr>
        <p:spPr/>
        <p:txBody>
          <a:bodyPr/>
          <a:lstStyle/>
          <a:p>
            <a:fld id="{D69867A6-6E62-4566-B892-2355898DB6F2}" type="slidenum">
              <a:rPr lang="en-US" smtClean="0"/>
              <a:t>10</a:t>
            </a:fld>
            <a:endParaRPr lang="en-US"/>
          </a:p>
        </p:txBody>
      </p:sp>
    </p:spTree>
    <p:extLst>
      <p:ext uri="{BB962C8B-B14F-4D97-AF65-F5344CB8AC3E}">
        <p14:creationId xmlns:p14="http://schemas.microsoft.com/office/powerpoint/2010/main" val="1902144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mtClean="0">
                <a:latin typeface="Times New Roman" pitchFamily="18" charset="0"/>
              </a:rPr>
              <a:t>This probably needs work and henry’s input</a:t>
            </a:r>
          </a:p>
        </p:txBody>
      </p:sp>
      <p:sp>
        <p:nvSpPr>
          <p:cNvPr id="4" name="Slide Number Placeholder 3"/>
          <p:cNvSpPr>
            <a:spLocks noGrp="1"/>
          </p:cNvSpPr>
          <p:nvPr>
            <p:ph type="sldNum" sz="quarter" idx="5"/>
          </p:nvPr>
        </p:nvSpPr>
        <p:spPr>
          <a:extLst>
            <a:ext uri="{FAA26D3D-D897-4be2-8F04-BA451C77F1D7}">
              <ma14:placeholderFlag xmlns:ma14="http://schemas.microsoft.com/office/mac/drawingml/2011/main" val="1"/>
            </a:ext>
          </a:extLst>
        </p:spPr>
        <p:txBody>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fld id="{6AB08CEC-87CF-4FE4-A23C-92C468E38D02}" type="slidenum">
              <a:rPr lang="en-US" altLang="en-US" sz="1200"/>
              <a:pPr/>
              <a:t>22</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30"/>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33AFBEF-9258-46DF-8192-BD5D12C1A27C}" type="slidenum">
              <a:rPr lang="en-US" altLang="en-US"/>
              <a:pPr/>
              <a:t>‹#›</a:t>
            </a:fld>
            <a:endParaRPr lang="en-US" altLang="en-US"/>
          </a:p>
        </p:txBody>
      </p:sp>
    </p:spTree>
    <p:extLst>
      <p:ext uri="{BB962C8B-B14F-4D97-AF65-F5344CB8AC3E}">
        <p14:creationId xmlns:p14="http://schemas.microsoft.com/office/powerpoint/2010/main" val="164002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077BE25-C6EF-423B-9C8A-5629B4291610}" type="slidenum">
              <a:rPr lang="en-US" altLang="en-US"/>
              <a:pPr/>
              <a:t>‹#›</a:t>
            </a:fld>
            <a:endParaRPr lang="en-US" altLang="en-US"/>
          </a:p>
        </p:txBody>
      </p:sp>
    </p:spTree>
    <p:extLst>
      <p:ext uri="{BB962C8B-B14F-4D97-AF65-F5344CB8AC3E}">
        <p14:creationId xmlns:p14="http://schemas.microsoft.com/office/powerpoint/2010/main" val="126052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43"/>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43"/>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F1986D6-EE43-481E-AB52-6D8F43D8F9DC}" type="slidenum">
              <a:rPr lang="en-US" altLang="en-US"/>
              <a:pPr/>
              <a:t>‹#›</a:t>
            </a:fld>
            <a:endParaRPr lang="en-US" altLang="en-US"/>
          </a:p>
        </p:txBody>
      </p:sp>
    </p:spTree>
    <p:extLst>
      <p:ext uri="{BB962C8B-B14F-4D97-AF65-F5344CB8AC3E}">
        <p14:creationId xmlns:p14="http://schemas.microsoft.com/office/powerpoint/2010/main" val="269273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6A709A7-B7C2-4922-85BF-21FB46829C56}" type="slidenum">
              <a:rPr lang="en-US" altLang="en-US"/>
              <a:pPr/>
              <a:t>‹#›</a:t>
            </a:fld>
            <a:endParaRPr lang="en-US" altLang="en-US"/>
          </a:p>
        </p:txBody>
      </p:sp>
    </p:spTree>
    <p:extLst>
      <p:ext uri="{BB962C8B-B14F-4D97-AF65-F5344CB8AC3E}">
        <p14:creationId xmlns:p14="http://schemas.microsoft.com/office/powerpoint/2010/main" val="2080030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5"/>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6041CDA-3F5C-4EA2-8E87-AA2194DE4EA5}" type="slidenum">
              <a:rPr lang="en-US" altLang="en-US"/>
              <a:pPr/>
              <a:t>‹#›</a:t>
            </a:fld>
            <a:endParaRPr lang="en-US" altLang="en-US"/>
          </a:p>
        </p:txBody>
      </p:sp>
    </p:spTree>
    <p:extLst>
      <p:ext uri="{BB962C8B-B14F-4D97-AF65-F5344CB8AC3E}">
        <p14:creationId xmlns:p14="http://schemas.microsoft.com/office/powerpoint/2010/main" val="62556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5"/>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5"/>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C995270-D7B8-42E6-A214-2D98DEA56DB3}" type="slidenum">
              <a:rPr lang="en-US" altLang="en-US"/>
              <a:pPr/>
              <a:t>‹#›</a:t>
            </a:fld>
            <a:endParaRPr lang="en-US" altLang="en-US"/>
          </a:p>
        </p:txBody>
      </p:sp>
    </p:spTree>
    <p:extLst>
      <p:ext uri="{BB962C8B-B14F-4D97-AF65-F5344CB8AC3E}">
        <p14:creationId xmlns:p14="http://schemas.microsoft.com/office/powerpoint/2010/main" val="46932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56"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56"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4EA06A0-D3F4-42EE-8D90-2F9BA5A787A8}" type="slidenum">
              <a:rPr lang="en-US" altLang="en-US"/>
              <a:pPr/>
              <a:t>‹#›</a:t>
            </a:fld>
            <a:endParaRPr lang="en-US" altLang="en-US"/>
          </a:p>
        </p:txBody>
      </p:sp>
    </p:spTree>
    <p:extLst>
      <p:ext uri="{BB962C8B-B14F-4D97-AF65-F5344CB8AC3E}">
        <p14:creationId xmlns:p14="http://schemas.microsoft.com/office/powerpoint/2010/main" val="1862856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D66EAAAA-FB2C-4103-96FE-C4F94C1364B8}" type="slidenum">
              <a:rPr lang="en-US" altLang="en-US"/>
              <a:pPr/>
              <a:t>‹#›</a:t>
            </a:fld>
            <a:endParaRPr lang="en-US" altLang="en-US"/>
          </a:p>
        </p:txBody>
      </p:sp>
    </p:spTree>
    <p:extLst>
      <p:ext uri="{BB962C8B-B14F-4D97-AF65-F5344CB8AC3E}">
        <p14:creationId xmlns:p14="http://schemas.microsoft.com/office/powerpoint/2010/main" val="3723320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4BC73BEB-CB69-487F-A4E0-FDC30158294D}" type="slidenum">
              <a:rPr lang="en-US" altLang="en-US"/>
              <a:pPr/>
              <a:t>‹#›</a:t>
            </a:fld>
            <a:endParaRPr lang="en-US" altLang="en-US"/>
          </a:p>
        </p:txBody>
      </p:sp>
    </p:spTree>
    <p:extLst>
      <p:ext uri="{BB962C8B-B14F-4D97-AF65-F5344CB8AC3E}">
        <p14:creationId xmlns:p14="http://schemas.microsoft.com/office/powerpoint/2010/main" val="480432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3"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55"/>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3"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ECB5544-FEDE-42CB-893D-AD2E6C0F13FC}" type="slidenum">
              <a:rPr lang="en-US" altLang="en-US"/>
              <a:pPr/>
              <a:t>‹#›</a:t>
            </a:fld>
            <a:endParaRPr lang="en-US" altLang="en-US"/>
          </a:p>
        </p:txBody>
      </p:sp>
    </p:spTree>
    <p:extLst>
      <p:ext uri="{BB962C8B-B14F-4D97-AF65-F5344CB8AC3E}">
        <p14:creationId xmlns:p14="http://schemas.microsoft.com/office/powerpoint/2010/main" val="320449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41283B2-263A-4C8B-AFED-8ADA3B01F91B}" type="slidenum">
              <a:rPr lang="en-US" altLang="en-US"/>
              <a:pPr/>
              <a:t>‹#›</a:t>
            </a:fld>
            <a:endParaRPr lang="en-US" altLang="en-US"/>
          </a:p>
        </p:txBody>
      </p:sp>
    </p:spTree>
    <p:extLst>
      <p:ext uri="{BB962C8B-B14F-4D97-AF65-F5344CB8AC3E}">
        <p14:creationId xmlns:p14="http://schemas.microsoft.com/office/powerpoint/2010/main" val="558515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14350" y="274638"/>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514350" y="1600200"/>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514350" y="6356350"/>
            <a:ext cx="24003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charset="0"/>
                <a:ea typeface="ＭＳ Ｐゴシック" charset="0"/>
                <a:cs typeface="+mn-cs"/>
              </a:defRPr>
            </a:lvl1pPr>
          </a:lstStyle>
          <a:p>
            <a:pPr>
              <a:defRPr/>
            </a:pPr>
            <a:endParaRPr lang="en-US"/>
          </a:p>
        </p:txBody>
      </p:sp>
      <p:sp>
        <p:nvSpPr>
          <p:cNvPr id="5" name="Footer Placeholder 4"/>
          <p:cNvSpPr>
            <a:spLocks noGrp="1"/>
          </p:cNvSpPr>
          <p:nvPr>
            <p:ph type="ftr" sz="quarter" idx="3"/>
          </p:nvPr>
        </p:nvSpPr>
        <p:spPr>
          <a:xfrm>
            <a:off x="3514725" y="6356350"/>
            <a:ext cx="325755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charset="0"/>
                <a:ea typeface="ＭＳ Ｐゴシック" charset="0"/>
                <a:cs typeface="+mn-cs"/>
              </a:defRPr>
            </a:lvl1pPr>
          </a:lstStyle>
          <a:p>
            <a:pPr>
              <a:defRPr/>
            </a:pPr>
            <a:endParaRPr lang="en-US"/>
          </a:p>
        </p:txBody>
      </p:sp>
      <p:sp>
        <p:nvSpPr>
          <p:cNvPr id="6" name="Slide Number Placeholder 5"/>
          <p:cNvSpPr>
            <a:spLocks noGrp="1"/>
          </p:cNvSpPr>
          <p:nvPr>
            <p:ph type="sldNum" sz="quarter" idx="4"/>
          </p:nvPr>
        </p:nvSpPr>
        <p:spPr>
          <a:xfrm>
            <a:off x="7372350" y="6356350"/>
            <a:ext cx="24003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4E269DD-F386-4FBC-AECE-B2514FB406E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2.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17.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800100" y="152400"/>
            <a:ext cx="8829675" cy="5638800"/>
          </a:xfrm>
        </p:spPr>
        <p:txBody>
          <a:bodyPr>
            <a:normAutofit/>
          </a:bodyPr>
          <a:lstStyle/>
          <a:p>
            <a:pPr eaLnBrk="1" hangingPunct="1"/>
            <a:r>
              <a:rPr lang="en-US" altLang="en-US" sz="2900" b="1" dirty="0" smtClean="0">
                <a:solidFill>
                  <a:srgbClr val="0000FF"/>
                </a:solidFill>
              </a:rPr>
              <a:t>Using demographic analysis to assess the population size of shark species: a test using the White Shark (</a:t>
            </a:r>
            <a:r>
              <a:rPr lang="en-US" altLang="en-US" sz="2900" b="1" i="1" dirty="0" err="1" smtClean="0">
                <a:solidFill>
                  <a:srgbClr val="0000FF"/>
                </a:solidFill>
              </a:rPr>
              <a:t>Carcharodon</a:t>
            </a:r>
            <a:r>
              <a:rPr lang="en-US" altLang="en-US" sz="2900" b="1" i="1" dirty="0" smtClean="0">
                <a:solidFill>
                  <a:srgbClr val="0000FF"/>
                </a:solidFill>
              </a:rPr>
              <a:t> </a:t>
            </a:r>
            <a:r>
              <a:rPr lang="en-US" altLang="en-US" sz="2900" b="1" i="1" dirty="0" err="1" smtClean="0">
                <a:solidFill>
                  <a:srgbClr val="0000FF"/>
                </a:solidFill>
              </a:rPr>
              <a:t>carcharias</a:t>
            </a:r>
            <a:r>
              <a:rPr lang="en-US" altLang="en-US" sz="2900" b="1" dirty="0" smtClean="0">
                <a:solidFill>
                  <a:srgbClr val="0000FF"/>
                </a:solidFill>
              </a:rPr>
              <a:t>) sub-population off central California, USA</a:t>
            </a:r>
            <a:r>
              <a:rPr lang="en-US" altLang="en-US" sz="2900" dirty="0" smtClean="0">
                <a:solidFill>
                  <a:srgbClr val="0000FF"/>
                </a:solidFill>
              </a:rPr>
              <a:t/>
            </a:r>
            <a:br>
              <a:rPr lang="en-US" altLang="en-US" sz="2900" dirty="0" smtClean="0">
                <a:solidFill>
                  <a:srgbClr val="0000FF"/>
                </a:solidFill>
              </a:rPr>
            </a:br>
            <a:r>
              <a:rPr lang="en-US" altLang="en-US" sz="2900" dirty="0" smtClean="0">
                <a:solidFill>
                  <a:srgbClr val="0000FF"/>
                </a:solidFill>
              </a:rPr>
              <a:t> </a:t>
            </a:r>
            <a:br>
              <a:rPr lang="en-US" altLang="en-US" sz="2900" dirty="0" smtClean="0">
                <a:solidFill>
                  <a:srgbClr val="0000FF"/>
                </a:solidFill>
              </a:rPr>
            </a:br>
            <a:r>
              <a:rPr lang="en-US" altLang="en-US" sz="2200" dirty="0" smtClean="0">
                <a:solidFill>
                  <a:srgbClr val="0000FF"/>
                </a:solidFill>
              </a:rPr>
              <a:t>Gregor M. Cailliet</a:t>
            </a:r>
            <a:r>
              <a:rPr lang="en-US" altLang="en-US" sz="2200" baseline="30000" dirty="0" smtClean="0">
                <a:solidFill>
                  <a:srgbClr val="0000FF"/>
                </a:solidFill>
              </a:rPr>
              <a:t>1</a:t>
            </a:r>
            <a:r>
              <a:rPr lang="en-US" altLang="en-US" sz="2200" dirty="0" smtClean="0">
                <a:solidFill>
                  <a:srgbClr val="0000FF"/>
                </a:solidFill>
              </a:rPr>
              <a:t>, Kenneth J. Goldman</a:t>
            </a:r>
            <a:r>
              <a:rPr lang="en-US" altLang="en-US" sz="2200" baseline="30000" dirty="0" smtClean="0">
                <a:solidFill>
                  <a:srgbClr val="0000FF"/>
                </a:solidFill>
              </a:rPr>
              <a:t>2 ,</a:t>
            </a:r>
            <a:r>
              <a:rPr lang="en-US" altLang="en-US" sz="2200" dirty="0" smtClean="0">
                <a:solidFill>
                  <a:srgbClr val="0000FF"/>
                </a:solidFill>
              </a:rPr>
              <a:t>, Henry F. Mollet</a:t>
            </a:r>
            <a:r>
              <a:rPr lang="en-US" altLang="en-US" sz="2200" baseline="30000" dirty="0" smtClean="0">
                <a:solidFill>
                  <a:srgbClr val="0000FF"/>
                </a:solidFill>
              </a:rPr>
              <a:t>1,3</a:t>
            </a:r>
            <a:r>
              <a:rPr lang="en-US" altLang="en-US" sz="2200" dirty="0" smtClean="0">
                <a:solidFill>
                  <a:srgbClr val="0000FF"/>
                </a:solidFill>
              </a:rPr>
              <a:t/>
            </a:r>
            <a:br>
              <a:rPr lang="en-US" altLang="en-US" sz="2200" dirty="0" smtClean="0">
                <a:solidFill>
                  <a:srgbClr val="0000FF"/>
                </a:solidFill>
              </a:rPr>
            </a:br>
            <a:r>
              <a:rPr lang="en-US" altLang="en-US" sz="2200" baseline="30000" dirty="0" smtClean="0">
                <a:solidFill>
                  <a:srgbClr val="0000FF"/>
                </a:solidFill>
              </a:rPr>
              <a:t>1</a:t>
            </a:r>
            <a:r>
              <a:rPr lang="en-US" altLang="en-US" sz="2200" dirty="0" smtClean="0">
                <a:solidFill>
                  <a:srgbClr val="0000FF"/>
                </a:solidFill>
              </a:rPr>
              <a:t>Moss Landing Marine Laboratories, Moss Landing CA 95039-9647, USA</a:t>
            </a:r>
            <a:br>
              <a:rPr lang="en-US" altLang="en-US" sz="2200" dirty="0" smtClean="0">
                <a:solidFill>
                  <a:srgbClr val="0000FF"/>
                </a:solidFill>
              </a:rPr>
            </a:br>
            <a:r>
              <a:rPr lang="en-US" altLang="en-US" sz="2200" baseline="30000" dirty="0" smtClean="0">
                <a:solidFill>
                  <a:srgbClr val="0000FF"/>
                </a:solidFill>
              </a:rPr>
              <a:t>2</a:t>
            </a:r>
            <a:r>
              <a:rPr lang="en-US" altLang="en-US" sz="2200" dirty="0" smtClean="0">
                <a:solidFill>
                  <a:srgbClr val="0000FF"/>
                </a:solidFill>
              </a:rPr>
              <a:t> Alaska Department of Fish and Game, 3298 Douglas Place, Homer, AK 99603 USA</a:t>
            </a:r>
            <a:br>
              <a:rPr lang="en-US" altLang="en-US" sz="2200" dirty="0" smtClean="0">
                <a:solidFill>
                  <a:srgbClr val="0000FF"/>
                </a:solidFill>
              </a:rPr>
            </a:br>
            <a:r>
              <a:rPr lang="en-US" altLang="en-US" sz="2200" baseline="30000" dirty="0" smtClean="0">
                <a:solidFill>
                  <a:srgbClr val="0000FF"/>
                </a:solidFill>
              </a:rPr>
              <a:t>3</a:t>
            </a:r>
            <a:r>
              <a:rPr lang="en-US" altLang="en-US" sz="2200" dirty="0" smtClean="0">
                <a:solidFill>
                  <a:srgbClr val="0000FF"/>
                </a:solidFill>
              </a:rPr>
              <a:t> Monterey Bay Aquarium, 886 Cannery Row, Monterey, CA 93940-1023 USA</a:t>
            </a:r>
            <a:br>
              <a:rPr lang="en-US" altLang="en-US" sz="2200" dirty="0" smtClean="0">
                <a:solidFill>
                  <a:srgbClr val="0000FF"/>
                </a:solidFill>
              </a:rPr>
            </a:br>
            <a:r>
              <a:rPr lang="en-US" altLang="en-US" sz="2200" dirty="0" smtClean="0">
                <a:solidFill>
                  <a:srgbClr val="0000FF"/>
                </a:solidFill>
              </a:rPr>
              <a:t/>
            </a:r>
            <a:br>
              <a:rPr lang="en-US" altLang="en-US" sz="2200" dirty="0" smtClean="0">
                <a:solidFill>
                  <a:srgbClr val="0000FF"/>
                </a:solidFill>
              </a:rPr>
            </a:br>
            <a:endParaRPr lang="en-US" altLang="en-US" sz="2200" dirty="0" smtClean="0">
              <a:solidFill>
                <a:srgbClr val="0000FF"/>
              </a:solidFill>
            </a:endParaRPr>
          </a:p>
        </p:txBody>
      </p:sp>
      <p:grpSp>
        <p:nvGrpSpPr>
          <p:cNvPr id="2" name="Group 1"/>
          <p:cNvGrpSpPr/>
          <p:nvPr/>
        </p:nvGrpSpPr>
        <p:grpSpPr>
          <a:xfrm>
            <a:off x="6176000" y="4571999"/>
            <a:ext cx="2496449" cy="1468683"/>
            <a:chOff x="6176000" y="4571999"/>
            <a:chExt cx="2496449" cy="1468683"/>
          </a:xfrm>
        </p:grpSpPr>
        <p:pic>
          <p:nvPicPr>
            <p:cNvPr id="153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6000" y="4571999"/>
              <a:ext cx="2248864" cy="1468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4"/>
            <p:cNvSpPr txBox="1">
              <a:spLocks noChangeArrowheads="1"/>
            </p:cNvSpPr>
            <p:nvPr/>
          </p:nvSpPr>
          <p:spPr bwMode="auto">
            <a:xfrm>
              <a:off x="7081946" y="5714787"/>
              <a:ext cx="15905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900" dirty="0" err="1" smtClean="0"/>
                <a:t>Squillante</a:t>
              </a:r>
              <a:r>
                <a:rPr lang="en-US" altLang="en-US" sz="900" dirty="0" smtClean="0"/>
                <a:t> in Ebert </a:t>
              </a:r>
              <a:r>
                <a:rPr lang="en-US" altLang="en-US" sz="900" dirty="0"/>
                <a:t>(2003)</a:t>
              </a:r>
            </a:p>
          </p:txBody>
        </p:sp>
      </p:grpSp>
      <p:pic>
        <p:nvPicPr>
          <p:cNvPr id="1536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 y="4876800"/>
            <a:ext cx="5410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1"/>
          <p:cNvSpPr txBox="1">
            <a:spLocks noChangeArrowheads="1"/>
          </p:cNvSpPr>
          <p:nvPr/>
        </p:nvSpPr>
        <p:spPr bwMode="auto">
          <a:xfrm>
            <a:off x="5676900" y="6059488"/>
            <a:ext cx="4495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1200">
                <a:solidFill>
                  <a:srgbClr val="0000FF"/>
                </a:solidFill>
              </a:rPr>
              <a:t>Acknowledgements: Karyn Brewster-Geisz, Steve Campana, Jason Cope, Enric Cortes, Dave Ebert, Malcolm Francis, Selina Heppell, Lynn McMassters, Chris Perle, Colin Simpfendorfer, </a:t>
            </a:r>
            <a:endParaRPr lang="en-US" altLang="en-US" sz="1200"/>
          </a:p>
        </p:txBody>
      </p:sp>
      <p:sp>
        <p:nvSpPr>
          <p:cNvPr id="15366" name="TextBox 1"/>
          <p:cNvSpPr txBox="1">
            <a:spLocks noChangeArrowheads="1"/>
          </p:cNvSpPr>
          <p:nvPr/>
        </p:nvSpPr>
        <p:spPr bwMode="auto">
          <a:xfrm>
            <a:off x="266700" y="4676775"/>
            <a:ext cx="1001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1200" b="1"/>
              <a:t>Based upon:</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636" y="158752"/>
            <a:ext cx="10287000" cy="6740307"/>
          </a:xfrm>
          <a:prstGeom prst="rect">
            <a:avLst/>
          </a:prstGeom>
        </p:spPr>
        <p:txBody>
          <a:bodyPr wrap="square">
            <a:spAutoFit/>
          </a:bodyPr>
          <a:lstStyle/>
          <a:p>
            <a:pPr lvl="0" defTabSz="914400" fontAlgn="base">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b="1" dirty="0">
                <a:latin typeface="Arial" pitchFamily="34" charset="0"/>
                <a:ea typeface="Times New Roman" pitchFamily="18" charset="0"/>
                <a:cs typeface="Arial" pitchFamily="34" charset="0"/>
              </a:rPr>
              <a:t>SUPPLEMENTARY MATERIAL</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Table S1. Electronic tags deployed and DNA sampled from white sharks (</a:t>
            </a:r>
            <a:r>
              <a:rPr lang="en-GB" altLang="en-US" sz="900" i="1" dirty="0" err="1">
                <a:latin typeface="Arial" pitchFamily="34" charset="0"/>
                <a:ea typeface="Times New Roman" pitchFamily="18" charset="0"/>
                <a:cs typeface="Arial" pitchFamily="34" charset="0"/>
              </a:rPr>
              <a:t>Carcharodon</a:t>
            </a:r>
            <a:r>
              <a:rPr lang="en-GB" altLang="en-US" sz="900" i="1" dirty="0">
                <a:latin typeface="Arial" pitchFamily="34" charset="0"/>
                <a:ea typeface="Times New Roman" pitchFamily="18" charset="0"/>
                <a:cs typeface="Arial" pitchFamily="34" charset="0"/>
              </a:rPr>
              <a:t> </a:t>
            </a:r>
            <a:r>
              <a:rPr lang="en-GB" altLang="en-US" sz="900" i="1" dirty="0" err="1">
                <a:latin typeface="Arial" pitchFamily="34" charset="0"/>
                <a:ea typeface="Times New Roman" pitchFamily="18" charset="0"/>
                <a:cs typeface="Arial" pitchFamily="34" charset="0"/>
              </a:rPr>
              <a:t>carcharias</a:t>
            </a:r>
            <a:r>
              <a:rPr lang="en-GB" altLang="en-US" sz="900" dirty="0">
                <a:latin typeface="Arial" pitchFamily="34" charset="0"/>
                <a:ea typeface="Times New Roman" pitchFamily="18" charset="0"/>
                <a:cs typeface="Arial" pitchFamily="34" charset="0"/>
              </a:rPr>
              <a:t>) in the North Eastern Pacific, 2000-2008</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­­­­­­­­­­­­­­­­­­___________________________________________________________________________________________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Shark#	Tag date	Location*	TL	Sex	PAT#	ACU#	Haplotype	Offshore Site</a:t>
            </a:r>
            <a:r>
              <a:rPr lang="en-GB" altLang="en-US" sz="900" baseline="30000" dirty="0">
                <a:latin typeface="Arial" pitchFamily="34" charset="0"/>
                <a:ea typeface="Times New Roman" pitchFamily="18" charset="0"/>
                <a:cs typeface="Arial" pitchFamily="34" charset="0"/>
              </a:rPr>
              <a:t>†</a:t>
            </a:r>
            <a:r>
              <a:rPr lang="en-GB" altLang="en-US" sz="900" dirty="0">
                <a:latin typeface="Arial" pitchFamily="34" charset="0"/>
                <a:ea typeface="Times New Roman" pitchFamily="18" charset="0"/>
                <a:cs typeface="Arial" pitchFamily="34" charset="0"/>
              </a:rPr>
              <a:t>	Pop-up	Track days</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u="sng" dirty="0">
                <a:latin typeface="Arial" pitchFamily="34" charset="0"/>
                <a:ea typeface="Times New Roman" pitchFamily="18" charset="0"/>
                <a:cs typeface="Arial" pitchFamily="34" charset="0"/>
              </a:rPr>
              <a:t>­­­­­­­­­­­­­­­­­­­­­­­­­­___________________________________________________________________________________________</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	10/16/00	FAR	457	M	1			H	13-Apr-01	179</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2	10/16/00	FAR	518	-	2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3	10/16/00	FAR	488	-	3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4	10/16/00	FAR	518	F	4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5	11/09/00	FAR	381	-	5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6	11/09/00	FAR	518	F	6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7	11/05/01	FAR	457	-	7			H/C	3-May-02	179</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8	11/05/01	FAR	488	F	8			C	19-Jul-02	256</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9	11/05/01	FAR	427	M	9			C	14-Jul-02	251</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10	11/05/01	FAR	442	F	10				9-Dec-01	34</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11	11/15/01	FAR	450	M	11			C	11-Jun-02	208</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12	11/15/01	FAR	380	M	12				13-Jan-02	59</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13	11/12/02	FAR	430	M	13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14	11/15/02	FAR	530	F	14			C	14-Feb-03	91</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15	09/24/03	FAR	427	-	15			C	22-Mar-04	180</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16	10/08/03	FAR	442	M	16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17	10/23/03	FAR	-	F	17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18	10/27/03	FAR	396	M	18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19	10/31/03	FAR	488	-	19			C	5-Jun-04	218</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20	10/31/03	FAR	488	M	20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21	10/13/04	TOM	381	-	21					</a:t>
            </a:r>
            <a:r>
              <a:rPr lang="en-GB" altLang="en-US" sz="900" dirty="0" smtClean="0">
                <a:latin typeface="Arial" pitchFamily="34" charset="0"/>
                <a:ea typeface="Times New Roman" pitchFamily="18" charset="0"/>
                <a:cs typeface="Arial" pitchFamily="34" charset="0"/>
              </a:rPr>
              <a:t>Scot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22	11/05/04	FAR	-	M	22			C	6-Sep-05	305</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23	11/05/04	FAR	457	M	23			C	4-Apr-05	150</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24	11/05/04	FAR	457	M	24			C	7-Mar-05	122</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25	11/05/04	FAR	427	M	25			C	10-May-05	186</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26	11/15/04	FAR	-	-			GU002302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27	11/30/04	FAR	396	F	26			H	10-Jun-05	192</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28	11/30/04	FAR	490	F	27			C	3-May-05	154</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29	12/03/04	FAR	426	F	28				8-Feb-05	67</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30	10/01/05	ANO	397	-			GU002303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s-ES" altLang="en-US" sz="900" dirty="0">
                <a:latin typeface="Arial" pitchFamily="34" charset="0"/>
                <a:ea typeface="Times New Roman" pitchFamily="18" charset="0"/>
                <a:cs typeface="Arial" pitchFamily="34" charset="0"/>
              </a:rPr>
              <a:t>31	10/01/05	ANO	488	-			GU002303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s-ES" altLang="en-US" sz="900" dirty="0">
                <a:latin typeface="Arial" pitchFamily="34" charset="0"/>
                <a:ea typeface="Times New Roman" pitchFamily="18" charset="0"/>
                <a:cs typeface="Arial" pitchFamily="34" charset="0"/>
              </a:rPr>
              <a:t>32	10/20/05	ANO	411	-	29			C	30-Apr-06	192</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33	10/20/05	ANO	411	M	30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34	11/02/05	ANO	411	F	31			C	29-Aug-06	300</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35	11/05/05	ANO	488	F	32			C	2-Aug-06	270</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36	11/06/05	FAR	488	-	33		GU002304	C	29-May-06	204</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37	11/09/05	ANO	411	-	34			C	7-Aug-06	271</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38	11/10/05	ANO	-	-			GU002303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39	11/10/05	FAR	457	M	35			C	4-Aug-06	267</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40	11/16/05	ANO	411	F	36			H/C	16-Oct-06	334</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41	11/16/05	ANO	427	-	37				7-Jan-06	52</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42	11/17/05	FAR	488	F	38		GU002305	C	15-Aug-06	</a:t>
            </a:r>
            <a:r>
              <a:rPr lang="en-GB" altLang="en-US" sz="900" dirty="0" smtClean="0">
                <a:latin typeface="Arial" pitchFamily="34" charset="0"/>
                <a:ea typeface="Times New Roman" pitchFamily="18" charset="0"/>
                <a:cs typeface="Arial" pitchFamily="34" charset="0"/>
              </a:rPr>
              <a:t>271</a:t>
            </a:r>
            <a:endParaRPr lang="en-US" altLang="en-US" sz="900" dirty="0">
              <a:latin typeface="Arial" pitchFamily="34" charset="0"/>
              <a:cs typeface="Arial" pitchFamily="34" charset="0"/>
            </a:endParaRPr>
          </a:p>
        </p:txBody>
      </p:sp>
      <p:grpSp>
        <p:nvGrpSpPr>
          <p:cNvPr id="7" name="Group 6"/>
          <p:cNvGrpSpPr/>
          <p:nvPr/>
        </p:nvGrpSpPr>
        <p:grpSpPr>
          <a:xfrm>
            <a:off x="6182025" y="1237203"/>
            <a:ext cx="2494466" cy="1602617"/>
            <a:chOff x="6182025" y="1237203"/>
            <a:chExt cx="2494466" cy="1602617"/>
          </a:xfrm>
        </p:grpSpPr>
        <p:pic>
          <p:nvPicPr>
            <p:cNvPr id="2" name="Picture 1"/>
            <p:cNvPicPr>
              <a:picLocks noChangeAspect="1"/>
            </p:cNvPicPr>
            <p:nvPr/>
          </p:nvPicPr>
          <p:blipFill>
            <a:blip r:embed="rId3"/>
            <a:stretch>
              <a:fillRect/>
            </a:stretch>
          </p:blipFill>
          <p:spPr>
            <a:xfrm>
              <a:off x="6182025" y="1237203"/>
              <a:ext cx="2494466" cy="1602617"/>
            </a:xfrm>
            <a:prstGeom prst="rect">
              <a:avLst/>
            </a:prstGeom>
          </p:spPr>
        </p:pic>
        <p:sp>
          <p:nvSpPr>
            <p:cNvPr id="4" name="TextBox 3"/>
            <p:cNvSpPr txBox="1"/>
            <p:nvPr/>
          </p:nvSpPr>
          <p:spPr>
            <a:xfrm>
              <a:off x="7761043" y="2598482"/>
              <a:ext cx="725336" cy="182600"/>
            </a:xfrm>
            <a:prstGeom prst="rect">
              <a:avLst/>
            </a:prstGeom>
            <a:noFill/>
          </p:spPr>
          <p:txBody>
            <a:bodyPr wrap="none" rtlCol="0">
              <a:spAutoFit/>
            </a:bodyPr>
            <a:lstStyle/>
            <a:p>
              <a:r>
                <a:rPr lang="en-US" dirty="0" smtClean="0">
                  <a:solidFill>
                    <a:srgbClr val="FDF9FF"/>
                  </a:solidFill>
                </a:rPr>
                <a:t>Scot Anderson</a:t>
              </a:r>
              <a:endParaRPr lang="en-US" dirty="0">
                <a:solidFill>
                  <a:srgbClr val="FDF9FF"/>
                </a:solidFill>
              </a:endParaRPr>
            </a:p>
          </p:txBody>
        </p:sp>
      </p:grpSp>
    </p:spTree>
    <p:extLst>
      <p:ext uri="{BB962C8B-B14F-4D97-AF65-F5344CB8AC3E}">
        <p14:creationId xmlns:p14="http://schemas.microsoft.com/office/powerpoint/2010/main" val="229539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790" y="36536"/>
            <a:ext cx="5480988" cy="6909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defRPr>
                <a:solidFill>
                  <a:schemeClr val="tx1"/>
                </a:solidFill>
                <a:latin typeface="Arial" pitchFamily="34" charset="0"/>
                <a:cs typeface="Arial" pitchFamily="34" charset="0"/>
              </a:defRPr>
            </a:lvl1pPr>
            <a:lvl2pPr marL="457200" fontAlgn="base">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defRPr>
                <a:solidFill>
                  <a:schemeClr val="tx1"/>
                </a:solidFill>
                <a:latin typeface="Arial" pitchFamily="34" charset="0"/>
                <a:cs typeface="Arial" pitchFamily="34" charset="0"/>
              </a:defRPr>
            </a:lvl2pPr>
            <a:lvl3pPr marL="914400" fontAlgn="base">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defRPr>
                <a:solidFill>
                  <a:schemeClr val="tx1"/>
                </a:solidFill>
                <a:latin typeface="Arial" pitchFamily="34" charset="0"/>
                <a:cs typeface="Arial" pitchFamily="34" charset="0"/>
              </a:defRPr>
            </a:lvl3pPr>
            <a:lvl4pPr marL="1371600" fontAlgn="base">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defRPr>
                <a:solidFill>
                  <a:schemeClr val="tx1"/>
                </a:solidFill>
                <a:latin typeface="Arial" pitchFamily="34" charset="0"/>
                <a:cs typeface="Arial" pitchFamily="34" charset="0"/>
              </a:defRPr>
            </a:lvl4pPr>
            <a:lvl5pPr marL="1828800" fontAlgn="base">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defRPr>
                <a:solidFill>
                  <a:schemeClr val="tx1"/>
                </a:solidFill>
                <a:latin typeface="Arial" pitchFamily="34" charset="0"/>
                <a:cs typeface="Arial" pitchFamily="34" charset="0"/>
              </a:defRPr>
            </a:lvl5pPr>
            <a:lvl6pPr marL="2286000" fontAlgn="base">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defRPr>
                <a:solidFill>
                  <a:schemeClr val="tx1"/>
                </a:solidFill>
                <a:latin typeface="Arial" pitchFamily="34" charset="0"/>
                <a:cs typeface="Arial" pitchFamily="34" charset="0"/>
              </a:defRPr>
            </a:lvl6pPr>
            <a:lvl7pPr marL="2743200" fontAlgn="base">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defRPr>
                <a:solidFill>
                  <a:schemeClr val="tx1"/>
                </a:solidFill>
                <a:latin typeface="Arial" pitchFamily="34" charset="0"/>
                <a:cs typeface="Arial" pitchFamily="34" charset="0"/>
              </a:defRPr>
            </a:lvl7pPr>
            <a:lvl8pPr marL="3200400" fontAlgn="base">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defRPr>
                <a:solidFill>
                  <a:schemeClr val="tx1"/>
                </a:solidFill>
                <a:latin typeface="Arial" pitchFamily="34" charset="0"/>
                <a:cs typeface="Arial" pitchFamily="34" charset="0"/>
              </a:defRPr>
            </a:lvl8pPr>
            <a:lvl9pPr marL="3657600" fontAlgn="base">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defRPr>
                <a:solidFill>
                  <a:schemeClr val="tx1"/>
                </a:solidFill>
                <a:latin typeface="Arial" pitchFamily="34" charset="0"/>
                <a:cs typeface="Arial" pitchFamily="34" charset="0"/>
              </a:defRPr>
            </a:lvl9pPr>
          </a:lstStyle>
          <a:p>
            <a:pPr lvl="0" defTabSz="914400" eaLnBrk="0" hangingPunct="0"/>
            <a:r>
              <a:rPr lang="en-GB" altLang="en-US" sz="800" dirty="0">
                <a:ea typeface="Times New Roman" pitchFamily="18" charset="0"/>
              </a:rPr>
              <a:t>43	11/17/05	FAR	366	M	39					</a:t>
            </a:r>
            <a:endParaRPr lang="en-US" altLang="en-US" sz="800" dirty="0"/>
          </a:p>
          <a:p>
            <a:pPr lvl="0" defTabSz="914400" eaLnBrk="0" hangingPunct="0"/>
            <a:r>
              <a:rPr lang="en-GB" altLang="en-US" sz="800" dirty="0">
                <a:ea typeface="Times New Roman" pitchFamily="18" charset="0"/>
              </a:rPr>
              <a:t>44	11/18/05	FAR	396	M	42		GU002307			</a:t>
            </a:r>
            <a:endParaRPr lang="en-US" altLang="en-US" sz="800" dirty="0"/>
          </a:p>
          <a:p>
            <a:pPr lvl="0" defTabSz="914400" eaLnBrk="0" hangingPunct="0"/>
            <a:r>
              <a:rPr lang="es-ES" altLang="en-US" sz="800" dirty="0">
                <a:ea typeface="Times New Roman" pitchFamily="18" charset="0"/>
              </a:rPr>
              <a:t>45	11/18/05	ANO	366	M	40		GU002306	C	17-Jul-06	241</a:t>
            </a:r>
            <a:endParaRPr lang="en-US" altLang="en-US" sz="800" dirty="0"/>
          </a:p>
          <a:p>
            <a:pPr lvl="0" defTabSz="914400" eaLnBrk="0" hangingPunct="0"/>
            <a:r>
              <a:rPr lang="es-ES" altLang="en-US" sz="800" dirty="0" smtClean="0">
                <a:ea typeface="Times New Roman" pitchFamily="18" charset="0"/>
              </a:rPr>
              <a:t>46</a:t>
            </a:r>
            <a:r>
              <a:rPr lang="es-ES" altLang="en-US" sz="800" dirty="0">
                <a:ea typeface="Times New Roman" pitchFamily="18" charset="0"/>
              </a:rPr>
              <a:t>	11/18/05	ANO	457	F	41		GU002303	C	17-Sep-06	303</a:t>
            </a:r>
            <a:endParaRPr lang="en-US" altLang="en-US" sz="800" dirty="0"/>
          </a:p>
          <a:p>
            <a:pPr lvl="0" defTabSz="914400" eaLnBrk="0" hangingPunct="0"/>
            <a:r>
              <a:rPr lang="es-ES" altLang="en-US" sz="800" dirty="0">
                <a:ea typeface="Times New Roman" pitchFamily="18" charset="0"/>
              </a:rPr>
              <a:t>47	11/18/05	ANO	400	-	43			C	21-Jul-06	245</a:t>
            </a:r>
            <a:endParaRPr lang="en-US" altLang="en-US" sz="800" dirty="0"/>
          </a:p>
          <a:p>
            <a:pPr lvl="0" defTabSz="914400" eaLnBrk="0" hangingPunct="0"/>
            <a:r>
              <a:rPr lang="es-ES" altLang="en-US" sz="800" dirty="0">
                <a:ea typeface="Times New Roman" pitchFamily="18" charset="0"/>
              </a:rPr>
              <a:t>48	11/18/05	ANO	488	-	44			C	16-Sep-06	302</a:t>
            </a:r>
            <a:endParaRPr lang="en-US" altLang="en-US" sz="800" dirty="0"/>
          </a:p>
          <a:p>
            <a:pPr lvl="0" defTabSz="914400" eaLnBrk="0" hangingPunct="0"/>
            <a:r>
              <a:rPr lang="en-GB" altLang="en-US" sz="800" dirty="0">
                <a:ea typeface="Times New Roman" pitchFamily="18" charset="0"/>
              </a:rPr>
              <a:t>49	11/19/05	FAR	488	M	45		GU002308	C	26-Aug-06	280</a:t>
            </a:r>
            <a:endParaRPr lang="en-US" altLang="en-US" sz="800" dirty="0"/>
          </a:p>
          <a:p>
            <a:pPr lvl="0" defTabSz="914400" eaLnBrk="0" hangingPunct="0"/>
            <a:r>
              <a:rPr lang="en-GB" altLang="en-US" sz="800" dirty="0">
                <a:ea typeface="Times New Roman" pitchFamily="18" charset="0"/>
              </a:rPr>
              <a:t>50	11/19/05	FAR	488	F	46			C	16-Sep-06	301</a:t>
            </a:r>
            <a:endParaRPr lang="en-US" sz="800" dirty="0"/>
          </a:p>
          <a:p>
            <a:pPr marL="0" marR="0" lvl="0" indent="0" algn="l" defTabSz="914400" rtl="0" eaLnBrk="1" fontAlgn="base" latinLnBrk="0" hangingPunct="1">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51	11/20/05	ANO	427	-			GU002309			</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52	11/20/05	ANO	442	-			GU002307			</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53	11/20/05	FAR	427	M	47			C	17-Aug-06	270</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54	11/20/05	FAR	457	M	48			C	19-May-06	180</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55	11/21/05	FAR	427	M	49		GU002310	C	19-Aug-06	271</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56	11/22/05	FAR	457	M	50			C	18-Jul-06	238</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57	12/09/05	TOM	426	-	51					</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58	12/15/05	TOM	472	F	52					</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59	12/15/05	ANO	480	F	53			H	11-Oct-06	300</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60	12/15/05	ANO	390	M	54			C	3-Aug-06	231</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61	01/21/06	ANO	400	F	55			H/C	9-Nov-06	292</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62	01/21/06	ANO	400	F	56			H	3-Sep-06	225</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63	10/02/06	FAR	335	M	57		GU002307		19-Jan-07	109</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64	10/03/06	FAR	488	M	59		GU002307	C	12-Jun-07	252</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65	10/03/06	FAR	518	M	58		GU002303	C	27-Apr-07	206</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66	10/05/06	FAR	-	M			GU002311			</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67	10/09/06	FAR	366	M	63		GU002314			</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68	10/09/06	FAR	366	M	62		GU002313	H	2-Mar-07	144</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69	10/09/06	FAR	366	M	60		GU002312			</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70	10/09/06	FAR	488	F	61		GU002303	C	5-Jun-07	362</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71	10/10/06	FAR	488	M	65		GU002316	H	7-Jan-07	89</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72	10/10/06	FAR	510	M	64		GU002315	C	6-Aug-07	300</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73	10/10/06	FAR	427	M	67		GU002307		18-Dec-06	69</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74	10/10/06	FAR	518	M	66		GU002303	C	6-Aug-07	300</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75	10/10/06	FAR	457	M	68		GU002303			</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76	10/10/06	FAR	427	-	69			H	20-Sep-07	239</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77	10/10/06	FAR	427	M	70				9-Jan-07	91</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78	10/11/06	REY	427	M	71					</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79	10/14/06	FAR	518	M		1				</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80	10/20/06	FAR	472	M	72	2	GU002303			</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81	10/23/06	FAR	488	M		3				</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82	10/23/06	FAR	488	M		4				</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83	10/23/06	FAR	427	M		5				</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84	10/23/06	FAR	396	M		6	GU002307			</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85	10/31/06	FAR	-	-			GU002307			</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86	11/01/06	FAR	457	-		7	GU002307	H		</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87	11/01/06	FAR	457	-		8	GU002303			</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88	11/01/06	FAR	533	-	73	9	GU002307	H/C	29-Jul-07	270</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89	11/01/06	FAR	488	-		10				</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90	11/01/06	FAR	442	F	74			C	21-Jan-07	81</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r>
              <a:rPr kumimoji="0" lang="en-GB" altLang="en-US"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91	11/01/06	FAR	488	F	75			C	25-Jul-07	266</a:t>
            </a: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ctr"/>
                <a:tab pos="1257300" algn="ctr"/>
                <a:tab pos="1600200" algn="ctr"/>
                <a:tab pos="1828800" algn="ctr"/>
                <a:tab pos="2171700" algn="ctr"/>
                <a:tab pos="2628900" algn="ctr"/>
                <a:tab pos="3200400" algn="ctr"/>
                <a:tab pos="3886200" algn="ctr"/>
                <a:tab pos="4572000" algn="ctr"/>
                <a:tab pos="5143500" algn="ctr"/>
              </a:tabLst>
            </a:pPr>
            <a:endParaRPr kumimoji="0" lang="en-US" altLang="en-US" sz="5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58922720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635" y="20878"/>
            <a:ext cx="10305636" cy="7017306"/>
          </a:xfrm>
          <a:prstGeom prst="rect">
            <a:avLst/>
          </a:prstGeom>
        </p:spPr>
        <p:txBody>
          <a:bodyPr wrap="square">
            <a:spAutoFit/>
          </a:bodyPr>
          <a:lstStyle/>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92	11/01/06	FAR	427	F	76				13-Nov-06	12</a:t>
            </a:r>
            <a:endParaRPr lang="en-US" altLang="en-US" sz="5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93	11/05/06	TOM	457	F	77				18-Nov-06	13</a:t>
            </a:r>
            <a:endParaRPr lang="en-US" altLang="en-US" sz="5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94	11/10/06	ANO	488	F		11				</a:t>
            </a:r>
            <a:endParaRPr lang="en-US" altLang="en-US" sz="5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95	11/10/06	TOM	441	M	78	12	GU002317	C	13-May-07	164</a:t>
            </a:r>
            <a:endParaRPr lang="en-US" altLang="en-US" sz="5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s-ES" altLang="en-US" sz="900" dirty="0">
                <a:latin typeface="Arial" pitchFamily="34" charset="0"/>
                <a:ea typeface="Times New Roman" pitchFamily="18" charset="0"/>
                <a:cs typeface="Arial" pitchFamily="34" charset="0"/>
              </a:rPr>
              <a:t>96	11/10/06	ANO	366	M	79			C	26-Mar-07	136</a:t>
            </a:r>
            <a:endParaRPr lang="en-US" altLang="en-US" sz="5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s-ES" altLang="en-US" sz="900" dirty="0">
                <a:latin typeface="Arial" pitchFamily="34" charset="0"/>
                <a:ea typeface="Times New Roman" pitchFamily="18" charset="0"/>
                <a:cs typeface="Arial" pitchFamily="34" charset="0"/>
              </a:rPr>
              <a:t>97	11/10/06	ANO	426	F	80				9-Jan-07	60</a:t>
            </a:r>
            <a:endParaRPr lang="en-US" altLang="en-US" sz="5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smtClean="0">
                <a:latin typeface="Arial" pitchFamily="34" charset="0"/>
                <a:ea typeface="Times New Roman" pitchFamily="18" charset="0"/>
                <a:cs typeface="Arial" pitchFamily="34" charset="0"/>
              </a:rPr>
              <a:t>98</a:t>
            </a:r>
            <a:r>
              <a:rPr lang="en-GB" altLang="en-US" sz="900" dirty="0">
                <a:latin typeface="Arial" pitchFamily="34" charset="0"/>
                <a:ea typeface="Times New Roman" pitchFamily="18" charset="0"/>
                <a:cs typeface="Arial" pitchFamily="34" charset="0"/>
              </a:rPr>
              <a:t>	11/18/06	ANO	488	F	81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99	11/20/06	TOM	503	F		13	GU002307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100	12/03/06	ANO	396	F		14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101	12/03/06	ANO	473	F		15		H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102	12/03/06	TOM	396	-	82		GU002307	H/C	18-Jul-07	227</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103	12/05/06	TOM	488	F		16	GU002307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s-ES" altLang="en-US" sz="900" dirty="0">
                <a:latin typeface="Arial" pitchFamily="34" charset="0"/>
                <a:ea typeface="Times New Roman" pitchFamily="18" charset="0"/>
                <a:cs typeface="Arial" pitchFamily="34" charset="0"/>
              </a:rPr>
              <a:t>104	01/24/07	ANO	-	F		17	GU002318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s-ES" altLang="en-US" sz="900" dirty="0">
                <a:latin typeface="Arial" pitchFamily="34" charset="0"/>
                <a:ea typeface="Times New Roman" pitchFamily="18" charset="0"/>
                <a:cs typeface="Arial" pitchFamily="34" charset="0"/>
              </a:rPr>
              <a:t>105	01/24/07	ANO	427	M		18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106	01/24/07	TOM	411	-		19		H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107	01/24/07	TOM	305	-		20	GU002307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108	01/24/07	ANO	457	F	83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s-ES" altLang="en-US" sz="900" dirty="0">
                <a:latin typeface="Arial" pitchFamily="34" charset="0"/>
                <a:ea typeface="Times New Roman" pitchFamily="18" charset="0"/>
                <a:cs typeface="Arial" pitchFamily="34" charset="0"/>
              </a:rPr>
              <a:t>109	09/17/07	FER*	-	M			GU002321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s-ES" altLang="en-US" sz="900" dirty="0">
                <a:latin typeface="Arial" pitchFamily="34" charset="0"/>
                <a:ea typeface="Times New Roman" pitchFamily="18" charset="0"/>
                <a:cs typeface="Arial" pitchFamily="34" charset="0"/>
              </a:rPr>
              <a:t>110	10/06/07	ANO	427	M		21	GU002303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s-ES" altLang="en-US" sz="900" dirty="0">
                <a:latin typeface="Arial" pitchFamily="34" charset="0"/>
                <a:ea typeface="Times New Roman" pitchFamily="18" charset="0"/>
                <a:cs typeface="Arial" pitchFamily="34" charset="0"/>
              </a:rPr>
              <a:t>111	10/06/07	ANO	427	M	84	22	GU002307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s-ES" altLang="en-US" sz="900" dirty="0">
                <a:latin typeface="Arial" pitchFamily="34" charset="0"/>
                <a:ea typeface="Times New Roman" pitchFamily="18" charset="0"/>
                <a:cs typeface="Arial" pitchFamily="34" charset="0"/>
              </a:rPr>
              <a:t>112	10/07/07	ANO	427	M	85		GU002319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113	10/07/07	FAR	-	-			GU002303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114	10/07/07	TOM	400	-	86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115	10/08/07	TOM	427	F	87	23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116	10/08/07	FAR	-	-			GU002303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117	10/11/07	FAR	427	M		24	GU002303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118	10/11/07	FAR	457	M	88		GU002303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119	10/13/07	TOM	300	-		25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120	10/13/07	FAR	396	M	90		GU002307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121	10/13/07	FAR	457	M	89		GU002304		27-Nov-07	45</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122	10/13/07	FAR	457	M	91			C	20-Dec-07	68</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123	10/13/07	FAR	457	M	92			C	27-Jun-08	258</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124	10/14/07	ANO	457	F		26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125	10/14/07	FAR	457	M	93	27			11-Dec-07	58</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126	10/14/07	ANO	427	-		28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127	10/19/07	FAR	488	M		29	GU002307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128	10/19/07	FAR	457	M		30	GU002303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129	10/19/07	FAR	427	M	94			H	18-Feb-08	122</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130	10/22/07	FAR	477	M		31	GU002303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131	10/22/07	FAR	477	M		32	GU002316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132	10/22/07	FAR	411	M		33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133	10/23/07	FAR	477	M		34		H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134	10/23/07	FAR	488	M		35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135	10/23/07	FAR	-	M		36	GU002303	H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136	10/24/07	FAR	518	F	95	37			2-Dec-07	39</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137	10/27/07	FAR	518	F	96	38	GU002320	C	12-Sep-08	321</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138	10/27/07	FAR	518	F		39	GU002303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139	10/28/07	TRI*	457	-		40	GU002307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140	10/28/07	FAR	518	-		41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	</a:t>
            </a:r>
            <a:endParaRPr lang="en-US" sz="900" dirty="0"/>
          </a:p>
        </p:txBody>
      </p:sp>
    </p:spTree>
    <p:extLst>
      <p:ext uri="{BB962C8B-B14F-4D97-AF65-F5344CB8AC3E}">
        <p14:creationId xmlns:p14="http://schemas.microsoft.com/office/powerpoint/2010/main" val="298847714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59" y="2"/>
            <a:ext cx="10282341" cy="5770811"/>
          </a:xfrm>
          <a:prstGeom prst="rect">
            <a:avLst/>
          </a:prstGeom>
        </p:spPr>
        <p:txBody>
          <a:bodyPr wrap="square">
            <a:spAutoFit/>
          </a:bodyPr>
          <a:lstStyle/>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141	11/01/07	FAR	-	-			GU002303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142	11/04/07	TOM	304	F		42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143	11/05/07	TOM	366	F		43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144	11/05/07	TOM	427	-		44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145	11/12/07	TOM	366	F		45	GU002307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146	11/16/07	TOM	427	F		46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147	11/24/07	TOM	351	M		47				</a:t>
            </a:r>
            <a:endParaRPr lang="en-US" altLang="en-US" sz="900" dirty="0">
              <a:latin typeface="Arial" pitchFamily="34" charset="0"/>
              <a:cs typeface="Arial" pitchFamily="34" charset="0"/>
            </a:endParaRPr>
          </a:p>
          <a:p>
            <a:pPr marL="228600" lvl="0" indent="-228600" defTabSz="914400" eaLnBrk="0" fontAlgn="base" hangingPunct="0">
              <a:spcBef>
                <a:spcPct val="0"/>
              </a:spcBef>
              <a:spcAft>
                <a:spcPct val="0"/>
              </a:spcAft>
              <a:buAutoNum type="arabicPlain" startAt="148"/>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smtClean="0">
                <a:latin typeface="Arial" pitchFamily="34" charset="0"/>
                <a:ea typeface="Times New Roman" pitchFamily="18" charset="0"/>
                <a:cs typeface="Arial" pitchFamily="34" charset="0"/>
              </a:rPr>
              <a:t> 	11/25/07</a:t>
            </a:r>
            <a:r>
              <a:rPr lang="en-GB" altLang="en-US" sz="900" dirty="0">
                <a:latin typeface="Arial" pitchFamily="34" charset="0"/>
                <a:ea typeface="Times New Roman" pitchFamily="18" charset="0"/>
                <a:cs typeface="Arial" pitchFamily="34" charset="0"/>
              </a:rPr>
              <a:t>	ANO	472	F		48	</a:t>
            </a:r>
            <a:endParaRPr lang="en-GB" altLang="en-US" sz="900" dirty="0" smtClean="0">
              <a:latin typeface="Arial" pitchFamily="34" charset="0"/>
              <a:ea typeface="Times New Roman" pitchFamily="18"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s-ES" altLang="en-US" sz="900" dirty="0" smtClean="0">
                <a:latin typeface="Arial" pitchFamily="34" charset="0"/>
                <a:ea typeface="Times New Roman" pitchFamily="18" charset="0"/>
                <a:cs typeface="Arial" pitchFamily="34" charset="0"/>
              </a:rPr>
              <a:t>149</a:t>
            </a:r>
            <a:r>
              <a:rPr lang="es-ES" altLang="en-US" sz="900" dirty="0">
                <a:latin typeface="Arial" pitchFamily="34" charset="0"/>
                <a:ea typeface="Times New Roman" pitchFamily="18" charset="0"/>
                <a:cs typeface="Arial" pitchFamily="34" charset="0"/>
              </a:rPr>
              <a:t>	11/25/07	ANO	442	-	</a:t>
            </a:r>
            <a:r>
              <a:rPr lang="es-ES" altLang="en-US" sz="900" dirty="0" smtClean="0">
                <a:latin typeface="Arial" pitchFamily="34" charset="0"/>
                <a:ea typeface="Times New Roman" pitchFamily="18" charset="0"/>
                <a:cs typeface="Arial" pitchFamily="34" charset="0"/>
              </a:rPr>
              <a:t>                      97</a:t>
            </a:r>
            <a:r>
              <a:rPr lang="es-ES" altLang="en-US" sz="900" dirty="0">
                <a:latin typeface="Arial" pitchFamily="34" charset="0"/>
                <a:ea typeface="Times New Roman" pitchFamily="18" charset="0"/>
                <a:cs typeface="Arial" pitchFamily="34" charset="0"/>
              </a:rPr>
              <a:t>		</a:t>
            </a:r>
            <a:r>
              <a:rPr lang="es-ES" altLang="en-US" sz="900" dirty="0" smtClean="0">
                <a:latin typeface="Arial" pitchFamily="34" charset="0"/>
                <a:ea typeface="Times New Roman" pitchFamily="18" charset="0"/>
                <a:cs typeface="Arial" pitchFamily="34" charset="0"/>
              </a:rPr>
              <a:t>C</a:t>
            </a:r>
            <a:r>
              <a:rPr lang="es-ES" altLang="en-US" sz="900" dirty="0">
                <a:latin typeface="Arial" pitchFamily="34" charset="0"/>
                <a:ea typeface="Times New Roman" pitchFamily="18" charset="0"/>
                <a:cs typeface="Arial" pitchFamily="34" charset="0"/>
              </a:rPr>
              <a:t>	2-Apr-08	129</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s-ES" altLang="en-US" sz="900" dirty="0">
                <a:latin typeface="Arial" pitchFamily="34" charset="0"/>
                <a:ea typeface="Times New Roman" pitchFamily="18" charset="0"/>
                <a:cs typeface="Arial" pitchFamily="34" charset="0"/>
              </a:rPr>
              <a:t>150	12/14/07	ANO	457	-		49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s-ES" altLang="en-US" sz="900" dirty="0">
                <a:latin typeface="Arial" pitchFamily="34" charset="0"/>
                <a:ea typeface="Times New Roman" pitchFamily="18" charset="0"/>
                <a:cs typeface="Arial" pitchFamily="34" charset="0"/>
              </a:rPr>
              <a:t>151	12/14/07	ANO	457	-		50	GU002303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152	01/17/08	TOM	335	-		51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153	09/14/08	TOM	366	F		52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154	09/14/08	TOM	442	M		53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155	09/17/08	TOM	457	M		54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156	09/24/08	TOM	366	M		55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157	09/26/08	TOM	427	M		56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158	09/27/08	TOM	442	M		57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159	09/28/08	TOM	320	F		58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160	10/01/08	TOM	259	-		59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161	10/01/08	TOM	396	F		60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162	10/06/08	TOM	396	M		61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163	10/06/08	TOM	488	M		62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164	10/12/08	FAR	-	M		63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165	10/13/08	FAR	442	M		64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166	10/13/08	FAR	396	M		65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167	10/13/08	FAR	457	M		66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168	10/17/08	TOM	488	F		67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169	10/22/08	REY	396	M		68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170	10/22/08	REY	457	M		69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171	10/27/08	FAR	396	M		70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172	10/29/08	FAR	427	M		71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173	10/29/08	FAR	488	M		72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174	10/30/08	TOM	427	M		73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175	11/05/08	TOM	488	F		74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176	11/06/08	REY	274	M		75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177	11/07/08	TOM	427	M		76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Arial" pitchFamily="34" charset="0"/>
                <a:ea typeface="Times New Roman" pitchFamily="18" charset="0"/>
                <a:cs typeface="Arial" pitchFamily="34" charset="0"/>
              </a:rPr>
              <a:t>178	11/08/08	TOM	366	F		77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u="sng" dirty="0">
                <a:latin typeface="Arial" pitchFamily="34" charset="0"/>
                <a:ea typeface="Times New Roman" pitchFamily="18" charset="0"/>
                <a:cs typeface="Arial" pitchFamily="34" charset="0"/>
              </a:rPr>
              <a:t>179	11/12/08	TOM	396	M		78				 </a:t>
            </a:r>
            <a:endParaRPr lang="en-US" altLang="en-US" sz="900" dirty="0">
              <a:latin typeface="Arial" pitchFamily="34" charset="0"/>
              <a:cs typeface="Arial" pitchFamily="34" charset="0"/>
            </a:endParaRPr>
          </a:p>
          <a:p>
            <a:pPr lvl="0" defTabSz="914400" eaLnBrk="0" fontAlgn="base" hangingPunct="0">
              <a:spcBef>
                <a:spcPct val="0"/>
              </a:spcBef>
              <a:spcAft>
                <a:spcPct val="0"/>
              </a:spcAft>
              <a:tabLst>
                <a:tab pos="685800" algn="ctr"/>
                <a:tab pos="1257300" algn="ctr"/>
                <a:tab pos="1600200" algn="ctr"/>
                <a:tab pos="1828800" algn="ctr"/>
                <a:tab pos="2171700" algn="ctr"/>
                <a:tab pos="2628900" algn="ctr"/>
                <a:tab pos="3200400" algn="ctr"/>
                <a:tab pos="3886200" algn="ctr"/>
                <a:tab pos="4572000" algn="ctr"/>
                <a:tab pos="5143500" algn="ctr"/>
              </a:tabLst>
            </a:pPr>
            <a:r>
              <a:rPr lang="en-GB" altLang="en-US" sz="900" dirty="0">
                <a:latin typeface="Times New Roman" pitchFamily="18" charset="0"/>
                <a:ea typeface="Times New Roman" pitchFamily="18" charset="0"/>
                <a:cs typeface="Times New Roman" pitchFamily="18" charset="0"/>
              </a:rPr>
              <a:t>*Location codes; </a:t>
            </a:r>
            <a:r>
              <a:rPr lang="en-GB" altLang="en-US" sz="900" dirty="0">
                <a:solidFill>
                  <a:srgbClr val="FF0000"/>
                </a:solidFill>
                <a:latin typeface="Times New Roman" pitchFamily="18" charset="0"/>
                <a:ea typeface="Times New Roman" pitchFamily="18" charset="0"/>
                <a:cs typeface="Times New Roman" pitchFamily="18" charset="0"/>
              </a:rPr>
              <a:t>SEFI = Southeast Farallon Island, TOM = Tomales Point, </a:t>
            </a:r>
            <a:r>
              <a:rPr lang="en-GB" altLang="en-US" sz="900" dirty="0">
                <a:latin typeface="Times New Roman" pitchFamily="18" charset="0"/>
                <a:ea typeface="Times New Roman" pitchFamily="18" charset="0"/>
                <a:cs typeface="Times New Roman" pitchFamily="18" charset="0"/>
              </a:rPr>
              <a:t>A</a:t>
            </a:r>
            <a:r>
              <a:rPr lang="en-US" altLang="en-US" sz="900" dirty="0">
                <a:latin typeface="Times New Roman" pitchFamily="18" charset="0"/>
                <a:ea typeface="Times New Roman" pitchFamily="18" charset="0"/>
                <a:cs typeface="Times New Roman" pitchFamily="18" charset="0"/>
              </a:rPr>
              <a:t>NI = </a:t>
            </a:r>
            <a:r>
              <a:rPr lang="en-US" altLang="en-US" sz="900" dirty="0" err="1">
                <a:latin typeface="Times New Roman" pitchFamily="18" charset="0"/>
                <a:ea typeface="Times New Roman" pitchFamily="18" charset="0"/>
                <a:cs typeface="Times New Roman" pitchFamily="18" charset="0"/>
              </a:rPr>
              <a:t>Año</a:t>
            </a:r>
            <a:r>
              <a:rPr lang="en-US" altLang="en-US" sz="900" dirty="0">
                <a:latin typeface="Times New Roman" pitchFamily="18" charset="0"/>
                <a:ea typeface="Times New Roman" pitchFamily="18" charset="0"/>
                <a:cs typeface="Times New Roman" pitchFamily="18" charset="0"/>
              </a:rPr>
              <a:t> </a:t>
            </a:r>
            <a:r>
              <a:rPr lang="en-US" altLang="en-US" sz="900" dirty="0" err="1">
                <a:latin typeface="Times New Roman" pitchFamily="18" charset="0"/>
                <a:ea typeface="Times New Roman" pitchFamily="18" charset="0"/>
                <a:cs typeface="Times New Roman" pitchFamily="18" charset="0"/>
              </a:rPr>
              <a:t>Nuev</a:t>
            </a:r>
            <a:r>
              <a:rPr lang="en-GB" altLang="en-US" sz="900" dirty="0">
                <a:latin typeface="Times New Roman" pitchFamily="18" charset="0"/>
                <a:ea typeface="Times New Roman" pitchFamily="18" charset="0"/>
                <a:cs typeface="Times New Roman" pitchFamily="18" charset="0"/>
              </a:rPr>
              <a:t>o Island, </a:t>
            </a:r>
            <a:r>
              <a:rPr lang="en-GB" altLang="en-US" sz="900" dirty="0">
                <a:solidFill>
                  <a:srgbClr val="FF0000"/>
                </a:solidFill>
                <a:latin typeface="Times New Roman" pitchFamily="18" charset="0"/>
                <a:ea typeface="Times New Roman" pitchFamily="18" charset="0"/>
                <a:cs typeface="Times New Roman" pitchFamily="18" charset="0"/>
              </a:rPr>
              <a:t>REY = Point Reyes, </a:t>
            </a:r>
            <a:r>
              <a:rPr lang="en-GB" altLang="en-US" sz="900" dirty="0">
                <a:latin typeface="Times New Roman" pitchFamily="18" charset="0"/>
                <a:ea typeface="Times New Roman" pitchFamily="18" charset="0"/>
                <a:cs typeface="Times New Roman" pitchFamily="18" charset="0"/>
              </a:rPr>
              <a:t>TRI = Trinidad Head, HUM = </a:t>
            </a:r>
            <a:r>
              <a:rPr lang="en-GB" altLang="en-US" sz="900" dirty="0" err="1">
                <a:latin typeface="Times New Roman" pitchFamily="18" charset="0"/>
                <a:ea typeface="Times New Roman" pitchFamily="18" charset="0"/>
                <a:cs typeface="Times New Roman" pitchFamily="18" charset="0"/>
              </a:rPr>
              <a:t>Humbolt</a:t>
            </a:r>
            <a:r>
              <a:rPr lang="en-GB" altLang="en-US" sz="900" dirty="0">
                <a:latin typeface="Times New Roman" pitchFamily="18" charset="0"/>
                <a:ea typeface="Times New Roman" pitchFamily="18" charset="0"/>
                <a:cs typeface="Times New Roman" pitchFamily="18" charset="0"/>
              </a:rPr>
              <a:t> Bay. </a:t>
            </a:r>
            <a:r>
              <a:rPr lang="en-GB" altLang="en-US" sz="900" baseline="30000" dirty="0">
                <a:latin typeface="Times New Roman" pitchFamily="18" charset="0"/>
                <a:ea typeface="Times New Roman" pitchFamily="18" charset="0"/>
                <a:cs typeface="Times New Roman" pitchFamily="18" charset="0"/>
              </a:rPr>
              <a:t>†</a:t>
            </a:r>
            <a:r>
              <a:rPr lang="en-GB" altLang="en-US" sz="900" dirty="0">
                <a:latin typeface="Times New Roman" pitchFamily="18" charset="0"/>
                <a:ea typeface="Times New Roman" pitchFamily="18" charset="0"/>
                <a:cs typeface="Times New Roman" pitchFamily="18" charset="0"/>
              </a:rPr>
              <a:t>Offshore sites visited; C = Café, H = Hawaii.</a:t>
            </a:r>
            <a:endParaRPr lang="en-GB" altLang="en-US" sz="900" dirty="0">
              <a:latin typeface="Arial" pitchFamily="34" charset="0"/>
              <a:cs typeface="Arial" pitchFamily="34" charset="0"/>
            </a:endParaRPr>
          </a:p>
        </p:txBody>
      </p:sp>
    </p:spTree>
    <p:extLst>
      <p:ext uri="{BB962C8B-B14F-4D97-AF65-F5344CB8AC3E}">
        <p14:creationId xmlns:p14="http://schemas.microsoft.com/office/powerpoint/2010/main" val="156796514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440996" y="10949"/>
            <a:ext cx="929640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2000" b="1" dirty="0" smtClean="0">
                <a:solidFill>
                  <a:srgbClr val="0000FF"/>
                </a:solidFill>
              </a:rPr>
              <a:t>The </a:t>
            </a:r>
            <a:r>
              <a:rPr lang="en-US" altLang="en-US" sz="2000" b="1" dirty="0">
                <a:solidFill>
                  <a:srgbClr val="0000FF"/>
                </a:solidFill>
              </a:rPr>
              <a:t>estimated lengths of the 130 sharks enumerated by Jorgensen </a:t>
            </a:r>
            <a:r>
              <a:rPr lang="en-US" altLang="en-US" sz="2000" b="1" i="1" dirty="0">
                <a:solidFill>
                  <a:srgbClr val="0000FF"/>
                </a:solidFill>
              </a:rPr>
              <a:t>et al</a:t>
            </a:r>
            <a:r>
              <a:rPr lang="en-US" altLang="en-US" sz="2000" b="1" dirty="0">
                <a:solidFill>
                  <a:srgbClr val="0000FF"/>
                </a:solidFill>
              </a:rPr>
              <a:t>. (2010)</a:t>
            </a:r>
          </a:p>
          <a:p>
            <a:r>
              <a:rPr lang="en-US" altLang="en-US" sz="2000" b="1" dirty="0">
                <a:solidFill>
                  <a:srgbClr val="0000FF"/>
                </a:solidFill>
              </a:rPr>
              <a:t>were binned at 30 </a:t>
            </a:r>
            <a:r>
              <a:rPr lang="en-US" altLang="en-US" sz="2000" b="1" dirty="0" smtClean="0">
                <a:solidFill>
                  <a:srgbClr val="0000FF"/>
                </a:solidFill>
              </a:rPr>
              <a:t>cm (~1 </a:t>
            </a:r>
            <a:r>
              <a:rPr lang="en-US" altLang="en-US" sz="2000" b="1" dirty="0" err="1" smtClean="0">
                <a:solidFill>
                  <a:srgbClr val="0000FF"/>
                </a:solidFill>
              </a:rPr>
              <a:t>ft</a:t>
            </a:r>
            <a:r>
              <a:rPr lang="en-US" altLang="en-US" sz="2000" b="1" dirty="0" smtClean="0">
                <a:solidFill>
                  <a:srgbClr val="0000FF"/>
                </a:solidFill>
              </a:rPr>
              <a:t>)  </a:t>
            </a:r>
            <a:r>
              <a:rPr lang="en-US" altLang="en-US" sz="2000" b="1" dirty="0">
                <a:solidFill>
                  <a:srgbClr val="0000FF"/>
                </a:solidFill>
              </a:rPr>
              <a:t>intervals.  Lengths were converted to age using an established, although </a:t>
            </a:r>
            <a:r>
              <a:rPr lang="en-US" altLang="en-US" sz="2000" b="1" dirty="0" err="1">
                <a:solidFill>
                  <a:srgbClr val="0000FF"/>
                </a:solidFill>
              </a:rPr>
              <a:t>unvalidated</a:t>
            </a:r>
            <a:r>
              <a:rPr lang="en-US" altLang="en-US" sz="2000" b="1" dirty="0">
                <a:solidFill>
                  <a:srgbClr val="0000FF"/>
                </a:solidFill>
              </a:rPr>
              <a:t>, length-age relationship (Cailliet </a:t>
            </a:r>
            <a:r>
              <a:rPr lang="en-US" altLang="en-US" sz="2000" b="1" i="1" dirty="0">
                <a:solidFill>
                  <a:srgbClr val="0000FF"/>
                </a:solidFill>
              </a:rPr>
              <a:t>et al</a:t>
            </a:r>
            <a:r>
              <a:rPr lang="en-US" altLang="en-US" sz="2000" b="1" dirty="0">
                <a:solidFill>
                  <a:srgbClr val="0000FF"/>
                </a:solidFill>
              </a:rPr>
              <a:t>. 1985). </a:t>
            </a:r>
          </a:p>
          <a:p>
            <a:endParaRPr lang="en-US" altLang="en-US" sz="1200" b="1" dirty="0">
              <a:solidFill>
                <a:srgbClr val="0000FF"/>
              </a:solidFill>
            </a:endParaRPr>
          </a:p>
          <a:p>
            <a:r>
              <a:rPr lang="en-US" altLang="en-US" sz="2000" b="1" dirty="0">
                <a:solidFill>
                  <a:srgbClr val="0000FF"/>
                </a:solidFill>
              </a:rPr>
              <a:t>We then used natural mortality and life history estimates based on an assumed longevity of 30 years and increased fertility to insure </a:t>
            </a:r>
            <a:r>
              <a:rPr lang="en-US" altLang="en-US" sz="2000" b="1" dirty="0" smtClean="0">
                <a:solidFill>
                  <a:srgbClr val="0000FF"/>
                </a:solidFill>
              </a:rPr>
              <a:t>a stationary age distribution (Lambda = 1.0) , </a:t>
            </a:r>
            <a:r>
              <a:rPr lang="en-US" altLang="en-US" sz="2000" b="1" dirty="0">
                <a:solidFill>
                  <a:srgbClr val="0000FF"/>
                </a:solidFill>
              </a:rPr>
              <a:t>based on life history information in Mollet &amp; Cailliet (2002).</a:t>
            </a:r>
          </a:p>
          <a:p>
            <a:endParaRPr lang="en-US" altLang="en-US" sz="1200" b="1" dirty="0">
              <a:solidFill>
                <a:srgbClr val="0000FF"/>
              </a:solidFill>
            </a:endParaRPr>
          </a:p>
          <a:p>
            <a:r>
              <a:rPr lang="en-US" altLang="en-US" sz="2000" b="1" dirty="0">
                <a:solidFill>
                  <a:srgbClr val="0000FF"/>
                </a:solidFill>
              </a:rPr>
              <a:t>This is similar to what Cailliet (1992) did for his demographic study of Leopard Sharks (</a:t>
            </a:r>
            <a:r>
              <a:rPr lang="en-US" altLang="en-US" sz="2000" b="1" i="1" dirty="0" err="1">
                <a:solidFill>
                  <a:srgbClr val="0000FF"/>
                </a:solidFill>
              </a:rPr>
              <a:t>Triakis</a:t>
            </a:r>
            <a:r>
              <a:rPr lang="en-US" altLang="en-US" sz="2000" b="1" i="1" dirty="0">
                <a:solidFill>
                  <a:srgbClr val="0000FF"/>
                </a:solidFill>
              </a:rPr>
              <a:t> </a:t>
            </a:r>
            <a:r>
              <a:rPr lang="en-US" altLang="en-US" sz="2000" b="1" i="1" dirty="0" err="1">
                <a:solidFill>
                  <a:srgbClr val="0000FF"/>
                </a:solidFill>
              </a:rPr>
              <a:t>semifasciata</a:t>
            </a:r>
            <a:r>
              <a:rPr lang="en-US" altLang="en-US" sz="2000" b="1" dirty="0">
                <a:solidFill>
                  <a:srgbClr val="0000FF"/>
                </a:solidFill>
              </a:rPr>
              <a:t>) off central California</a:t>
            </a:r>
            <a:r>
              <a:rPr lang="en-US" altLang="en-US" sz="2000" b="1" dirty="0" smtClean="0">
                <a:solidFill>
                  <a:srgbClr val="0000FF"/>
                </a:solidFill>
              </a:rPr>
              <a:t>.</a:t>
            </a:r>
            <a:endParaRPr lang="en-US" altLang="en-US" sz="2000" b="1" dirty="0">
              <a:solidFill>
                <a:srgbClr val="0000FF"/>
              </a:solidFill>
            </a:endParaRPr>
          </a:p>
        </p:txBody>
      </p:sp>
      <p:pic>
        <p:nvPicPr>
          <p:cNvPr id="25602" name="Picture 6"/>
          <p:cNvPicPr>
            <a:picLocks noChangeAspect="1"/>
          </p:cNvPicPr>
          <p:nvPr/>
        </p:nvPicPr>
        <p:blipFill rotWithShape="1">
          <a:blip r:embed="rId2">
            <a:extLst>
              <a:ext uri="{28A0092B-C50C-407E-A947-70E740481C1C}">
                <a14:useLocalDpi xmlns:a14="http://schemas.microsoft.com/office/drawing/2010/main" val="0"/>
              </a:ext>
            </a:extLst>
          </a:blip>
          <a:srcRect t="3451"/>
          <a:stretch/>
        </p:blipFill>
        <p:spPr bwMode="auto">
          <a:xfrm>
            <a:off x="1715970" y="3053888"/>
            <a:ext cx="5103715" cy="369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6087079" y="3317460"/>
            <a:ext cx="3437667" cy="1419803"/>
            <a:chOff x="6076132" y="3439626"/>
            <a:chExt cx="2840859" cy="837790"/>
          </a:xfrm>
        </p:grpSpPr>
        <p:pic>
          <p:nvPicPr>
            <p:cNvPr id="2" name="Picture 1"/>
            <p:cNvPicPr>
              <a:picLocks noChangeAspect="1"/>
            </p:cNvPicPr>
            <p:nvPr/>
          </p:nvPicPr>
          <p:blipFill>
            <a:blip r:embed="rId3"/>
            <a:stretch>
              <a:fillRect/>
            </a:stretch>
          </p:blipFill>
          <p:spPr>
            <a:xfrm>
              <a:off x="6076132" y="3439626"/>
              <a:ext cx="2791736" cy="830371"/>
            </a:xfrm>
            <a:prstGeom prst="rect">
              <a:avLst/>
            </a:prstGeom>
          </p:spPr>
        </p:pic>
        <p:sp>
          <p:nvSpPr>
            <p:cNvPr id="3" name="TextBox 2"/>
            <p:cNvSpPr txBox="1"/>
            <p:nvPr/>
          </p:nvSpPr>
          <p:spPr>
            <a:xfrm>
              <a:off x="7039554" y="4061972"/>
              <a:ext cx="1877437" cy="215444"/>
            </a:xfrm>
            <a:prstGeom prst="rect">
              <a:avLst/>
            </a:prstGeom>
            <a:noFill/>
          </p:spPr>
          <p:txBody>
            <a:bodyPr wrap="none" rtlCol="0">
              <a:spAutoFit/>
            </a:bodyPr>
            <a:lstStyle/>
            <a:p>
              <a:r>
                <a:rPr lang="en-US" sz="800" dirty="0" smtClean="0">
                  <a:solidFill>
                    <a:srgbClr val="FDF9FF"/>
                  </a:solidFill>
                </a:rPr>
                <a:t>Leopard Shark, Monterey Bay Aquarium</a:t>
              </a:r>
              <a:endParaRPr lang="en-US" sz="800" dirty="0">
                <a:solidFill>
                  <a:srgbClr val="FDF9FF"/>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740723135"/>
              </p:ext>
            </p:extLst>
          </p:nvPr>
        </p:nvGraphicFramePr>
        <p:xfrm>
          <a:off x="777307" y="1456179"/>
          <a:ext cx="8023793" cy="479222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2813272" y="3394824"/>
            <a:ext cx="4648200" cy="1631950"/>
          </a:xfrm>
          <a:prstGeom prst="rect">
            <a:avLst/>
          </a:prstGeom>
          <a:noFill/>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pPr algn="ctr"/>
            <a:r>
              <a:rPr lang="en-US" altLang="en-US" sz="1800" b="1" dirty="0">
                <a:solidFill>
                  <a:srgbClr val="000000"/>
                </a:solidFill>
                <a:latin typeface="Calibri" pitchFamily="34" charset="0"/>
              </a:rPr>
              <a:t>Theoretical White Shark Survivorship Curve &amp; </a:t>
            </a:r>
            <a:r>
              <a:rPr lang="en-US" altLang="en-US" sz="1800" b="1" dirty="0" smtClean="0">
                <a:solidFill>
                  <a:srgbClr val="000000"/>
                </a:solidFill>
                <a:latin typeface="Calibri" pitchFamily="34" charset="0"/>
              </a:rPr>
              <a:t>Stationary Age </a:t>
            </a:r>
            <a:r>
              <a:rPr lang="en-US" altLang="en-US" sz="1800" b="1" dirty="0">
                <a:solidFill>
                  <a:srgbClr val="000000"/>
                </a:solidFill>
                <a:latin typeface="Calibri" pitchFamily="34" charset="0"/>
              </a:rPr>
              <a:t>Composition</a:t>
            </a:r>
          </a:p>
          <a:p>
            <a:pPr algn="ctr"/>
            <a:endParaRPr lang="en-US" altLang="en-US" sz="1800" b="1" dirty="0">
              <a:solidFill>
                <a:srgbClr val="000000"/>
              </a:solidFill>
              <a:latin typeface="Calibri" pitchFamily="34" charset="0"/>
            </a:endParaRPr>
          </a:p>
          <a:p>
            <a:r>
              <a:rPr lang="en-US" altLang="en-US" sz="1400" b="1" dirty="0"/>
              <a:t>       Based upon Cailliet et al.’s (1985) VBGF and </a:t>
            </a:r>
          </a:p>
          <a:p>
            <a:r>
              <a:rPr lang="en-US" altLang="en-US" sz="1400" b="1" dirty="0"/>
              <a:t>    </a:t>
            </a:r>
            <a:r>
              <a:rPr lang="en-US" altLang="en-US" sz="1400" b="1" dirty="0" err="1"/>
              <a:t>Mollet</a:t>
            </a:r>
            <a:r>
              <a:rPr lang="en-US" altLang="en-US" sz="1400" b="1" dirty="0"/>
              <a:t> &amp; </a:t>
            </a:r>
            <a:r>
              <a:rPr lang="en-US" altLang="en-US" sz="1400" b="1" dirty="0" err="1"/>
              <a:t>Cailliet’s</a:t>
            </a:r>
            <a:r>
              <a:rPr lang="en-US" altLang="en-US" sz="1400" b="1" dirty="0"/>
              <a:t> (2002) demographic analysis</a:t>
            </a:r>
          </a:p>
          <a:p>
            <a:pPr algn="ctr"/>
            <a:endParaRPr lang="en-US" altLang="en-US" sz="1800" b="1" dirty="0">
              <a:solidFill>
                <a:srgbClr val="000000"/>
              </a:solidFill>
              <a:latin typeface="Calibri" pitchFamily="34" charset="0"/>
            </a:endParaRPr>
          </a:p>
        </p:txBody>
      </p:sp>
      <p:sp>
        <p:nvSpPr>
          <p:cNvPr id="26627" name="Rectangle 1"/>
          <p:cNvSpPr>
            <a:spLocks noChangeArrowheads="1"/>
          </p:cNvSpPr>
          <p:nvPr/>
        </p:nvSpPr>
        <p:spPr bwMode="auto">
          <a:xfrm>
            <a:off x="647700" y="152400"/>
            <a:ext cx="8839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2400" b="1" dirty="0" smtClean="0">
                <a:solidFill>
                  <a:srgbClr val="0000FF"/>
                </a:solidFill>
              </a:rPr>
              <a:t>This </a:t>
            </a:r>
            <a:r>
              <a:rPr lang="en-US" altLang="en-US" sz="2400" b="1" dirty="0">
                <a:solidFill>
                  <a:srgbClr val="0000FF"/>
                </a:solidFill>
              </a:rPr>
              <a:t>allowed us to produce a survivorship curve and </a:t>
            </a:r>
            <a:r>
              <a:rPr lang="en-US" altLang="en-US" sz="2400" b="1" dirty="0" smtClean="0">
                <a:solidFill>
                  <a:srgbClr val="0000FF"/>
                </a:solidFill>
              </a:rPr>
              <a:t>expected stationary age </a:t>
            </a:r>
            <a:r>
              <a:rPr lang="en-US" altLang="en-US" sz="2400" b="1" dirty="0">
                <a:solidFill>
                  <a:srgbClr val="0000FF"/>
                </a:solidFill>
              </a:rPr>
              <a:t>frequency distribution of White Sharks of all ages (life stages) for this sub-population. </a:t>
            </a:r>
          </a:p>
          <a:p>
            <a:endParaRPr lang="en-US" altLang="en-US" sz="2400" b="1" dirty="0">
              <a:solidFill>
                <a:srgbClr val="0000FF"/>
              </a:solidFill>
            </a:endParaRPr>
          </a:p>
        </p:txBody>
      </p:sp>
      <p:sp>
        <p:nvSpPr>
          <p:cNvPr id="26628" name="TextBox 3"/>
          <p:cNvSpPr txBox="1">
            <a:spLocks noChangeArrowheads="1"/>
          </p:cNvSpPr>
          <p:nvPr/>
        </p:nvSpPr>
        <p:spPr bwMode="auto">
          <a:xfrm>
            <a:off x="3771900" y="6172200"/>
            <a:ext cx="17799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1400" b="1" dirty="0"/>
              <a:t>Age Estimate (years)</a:t>
            </a:r>
          </a:p>
        </p:txBody>
      </p:sp>
      <p:grpSp>
        <p:nvGrpSpPr>
          <p:cNvPr id="6" name="Group 5"/>
          <p:cNvGrpSpPr/>
          <p:nvPr/>
        </p:nvGrpSpPr>
        <p:grpSpPr>
          <a:xfrm>
            <a:off x="5813381" y="1226256"/>
            <a:ext cx="2901216" cy="1740846"/>
            <a:chOff x="5944756" y="667871"/>
            <a:chExt cx="3185863" cy="1632755"/>
          </a:xfrm>
        </p:grpSpPr>
        <p:pic>
          <p:nvPicPr>
            <p:cNvPr id="7" name="Picture 6"/>
            <p:cNvPicPr>
              <a:picLocks noChangeAspect="1"/>
            </p:cNvPicPr>
            <p:nvPr/>
          </p:nvPicPr>
          <p:blipFill>
            <a:blip r:embed="rId3"/>
            <a:stretch>
              <a:fillRect/>
            </a:stretch>
          </p:blipFill>
          <p:spPr>
            <a:xfrm>
              <a:off x="5944756" y="667871"/>
              <a:ext cx="3185863" cy="1632755"/>
            </a:xfrm>
            <a:prstGeom prst="rect">
              <a:avLst/>
            </a:prstGeom>
          </p:spPr>
        </p:pic>
        <p:sp>
          <p:nvSpPr>
            <p:cNvPr id="8" name="TextBox 7"/>
            <p:cNvSpPr txBox="1"/>
            <p:nvPr/>
          </p:nvSpPr>
          <p:spPr>
            <a:xfrm>
              <a:off x="8057717" y="1926973"/>
              <a:ext cx="907645" cy="246221"/>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smtClean="0">
                  <a:solidFill>
                    <a:srgbClr val="FDF9FF"/>
                  </a:solidFill>
                </a:rPr>
                <a:t>Ken Goldman</a:t>
              </a:r>
              <a:endParaRPr lang="en-US" dirty="0">
                <a:solidFill>
                  <a:srgbClr val="FDF9FF"/>
                </a:solidFill>
              </a:endParaRPr>
            </a:p>
          </p:txBody>
        </p:sp>
      </p:grpSp>
      <p:sp>
        <p:nvSpPr>
          <p:cNvPr id="4" name="TextBox 3"/>
          <p:cNvSpPr txBox="1"/>
          <p:nvPr/>
        </p:nvSpPr>
        <p:spPr>
          <a:xfrm>
            <a:off x="4554361" y="5529095"/>
            <a:ext cx="2976383" cy="246221"/>
          </a:xfrm>
          <a:prstGeom prst="rect">
            <a:avLst/>
          </a:prstGeom>
          <a:noFill/>
        </p:spPr>
        <p:txBody>
          <a:bodyPr wrap="none" rtlCol="0">
            <a:spAutoFit/>
          </a:bodyPr>
          <a:lstStyle/>
          <a:p>
            <a:r>
              <a:rPr lang="en-US" dirty="0" smtClean="0"/>
              <a:t>Note; Longevity estimates range from 30 to 60+ years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041" y="3259685"/>
            <a:ext cx="8020052" cy="368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1"/>
          <p:cNvSpPr>
            <a:spLocks noChangeArrowheads="1"/>
          </p:cNvSpPr>
          <p:nvPr/>
        </p:nvSpPr>
        <p:spPr bwMode="auto">
          <a:xfrm>
            <a:off x="419100" y="0"/>
            <a:ext cx="9574213"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pPr algn="ctr"/>
            <a:r>
              <a:rPr lang="en-US" altLang="en-US" sz="2000" b="1" dirty="0">
                <a:solidFill>
                  <a:srgbClr val="0000FF"/>
                </a:solidFill>
              </a:rPr>
              <a:t>SIZE FREQUENCY DATA </a:t>
            </a:r>
          </a:p>
          <a:p>
            <a:pPr algn="ctr"/>
            <a:r>
              <a:rPr lang="en-US" altLang="en-US" sz="1600" b="1" dirty="0">
                <a:solidFill>
                  <a:srgbClr val="0000FF"/>
                </a:solidFill>
              </a:rPr>
              <a:t>From Jorgensen </a:t>
            </a:r>
            <a:r>
              <a:rPr lang="en-US" altLang="en-US" sz="1600" b="1" i="1" dirty="0">
                <a:solidFill>
                  <a:srgbClr val="0000FF"/>
                </a:solidFill>
              </a:rPr>
              <a:t>et al. </a:t>
            </a:r>
            <a:r>
              <a:rPr lang="en-US" altLang="en-US" sz="1600" b="1" dirty="0">
                <a:solidFill>
                  <a:srgbClr val="0000FF"/>
                </a:solidFill>
              </a:rPr>
              <a:t>(2010)</a:t>
            </a:r>
          </a:p>
          <a:p>
            <a:endParaRPr lang="en-US" altLang="en-US" sz="1800" b="1" dirty="0">
              <a:solidFill>
                <a:srgbClr val="0000FF"/>
              </a:solidFill>
            </a:endParaRPr>
          </a:p>
          <a:p>
            <a:r>
              <a:rPr lang="en-US" altLang="en-US" sz="1600" b="1" dirty="0">
                <a:solidFill>
                  <a:srgbClr val="0000FF"/>
                </a:solidFill>
              </a:rPr>
              <a:t>These size- and sex-frequency data, when compared to estimated sizes at maturity (males ~3.6 m, females at 4.5-5.0 m) reveal that they primarily sampled </a:t>
            </a:r>
            <a:r>
              <a:rPr lang="en-US" altLang="en-US" sz="1600" b="1" i="1" dirty="0">
                <a:solidFill>
                  <a:srgbClr val="0000FF"/>
                </a:solidFill>
              </a:rPr>
              <a:t>mature males </a:t>
            </a:r>
            <a:r>
              <a:rPr lang="en-US" altLang="en-US" sz="1600" b="1" dirty="0">
                <a:solidFill>
                  <a:srgbClr val="0000FF"/>
                </a:solidFill>
              </a:rPr>
              <a:t>plus </a:t>
            </a:r>
            <a:r>
              <a:rPr lang="en-US" altLang="en-US" sz="1600" b="1" i="1" dirty="0">
                <a:solidFill>
                  <a:srgbClr val="0000FF"/>
                </a:solidFill>
              </a:rPr>
              <a:t>a few sub-adults </a:t>
            </a:r>
            <a:r>
              <a:rPr lang="en-US" altLang="en-US" sz="1600" b="1" dirty="0">
                <a:solidFill>
                  <a:srgbClr val="0000FF"/>
                </a:solidFill>
              </a:rPr>
              <a:t>and </a:t>
            </a:r>
            <a:r>
              <a:rPr lang="en-US" altLang="en-US" sz="1600" b="1" i="1" dirty="0">
                <a:solidFill>
                  <a:srgbClr val="0000FF"/>
                </a:solidFill>
              </a:rPr>
              <a:t>small mature females</a:t>
            </a:r>
            <a:r>
              <a:rPr lang="en-US" altLang="en-US" sz="1600" b="1" dirty="0">
                <a:solidFill>
                  <a:srgbClr val="0000FF"/>
                </a:solidFill>
              </a:rPr>
              <a:t>.</a:t>
            </a:r>
          </a:p>
          <a:p>
            <a:endParaRPr lang="en-US" altLang="en-US" sz="1600" b="1" dirty="0">
              <a:solidFill>
                <a:srgbClr val="0000FF"/>
              </a:solidFill>
            </a:endParaRPr>
          </a:p>
          <a:p>
            <a:r>
              <a:rPr lang="en-US" altLang="en-US" sz="1600" b="1" dirty="0">
                <a:solidFill>
                  <a:srgbClr val="0000FF"/>
                </a:solidFill>
              </a:rPr>
              <a:t>Their sex ratio was 78 males</a:t>
            </a:r>
            <a:r>
              <a:rPr lang="en-US" altLang="en-US" sz="1600" b="1" dirty="0" smtClean="0">
                <a:solidFill>
                  <a:srgbClr val="0000FF"/>
                </a:solidFill>
              </a:rPr>
              <a:t>: 33 </a:t>
            </a:r>
            <a:r>
              <a:rPr lang="en-US" altLang="en-US" sz="1600" b="1" dirty="0">
                <a:solidFill>
                  <a:srgbClr val="0000FF"/>
                </a:solidFill>
              </a:rPr>
              <a:t>females (χ2 = 10.6176, p &lt; 0.01). </a:t>
            </a:r>
          </a:p>
          <a:p>
            <a:endParaRPr lang="en-US" altLang="en-US" sz="1600" b="1" dirty="0">
              <a:solidFill>
                <a:srgbClr val="0000FF"/>
              </a:solidFill>
            </a:endParaRPr>
          </a:p>
          <a:p>
            <a:r>
              <a:rPr lang="en-US" altLang="en-US" sz="1600" b="1" i="1" dirty="0">
                <a:solidFill>
                  <a:srgbClr val="0000FF"/>
                </a:solidFill>
              </a:rPr>
              <a:t>Large mature females </a:t>
            </a:r>
            <a:r>
              <a:rPr lang="en-US" altLang="en-US" sz="1600" b="1" dirty="0">
                <a:solidFill>
                  <a:srgbClr val="0000FF"/>
                </a:solidFill>
              </a:rPr>
              <a:t>were almost entirely absent from their sub-population estimate, and </a:t>
            </a:r>
            <a:r>
              <a:rPr lang="en-US" altLang="en-US" sz="1600" b="1" dirty="0" smtClean="0">
                <a:solidFill>
                  <a:srgbClr val="0000FF"/>
                </a:solidFill>
              </a:rPr>
              <a:t>smaller </a:t>
            </a:r>
            <a:r>
              <a:rPr lang="en-US" altLang="en-US" sz="1600" b="1" dirty="0">
                <a:solidFill>
                  <a:srgbClr val="0000FF"/>
                </a:solidFill>
              </a:rPr>
              <a:t>size </a:t>
            </a:r>
            <a:r>
              <a:rPr lang="en-US" altLang="en-US" sz="1600" b="1" dirty="0" smtClean="0">
                <a:solidFill>
                  <a:srgbClr val="0000FF"/>
                </a:solidFill>
              </a:rPr>
              <a:t>classes (</a:t>
            </a:r>
            <a:r>
              <a:rPr lang="en-US" altLang="en-US" sz="1600" b="1" i="1" dirty="0" smtClean="0">
                <a:solidFill>
                  <a:srgbClr val="0000FF"/>
                </a:solidFill>
              </a:rPr>
              <a:t>pups, juveniles an sub-adults</a:t>
            </a:r>
            <a:r>
              <a:rPr lang="en-US" altLang="en-US" sz="1600" b="1" dirty="0" smtClean="0">
                <a:solidFill>
                  <a:srgbClr val="0000FF"/>
                </a:solidFill>
              </a:rPr>
              <a:t>) </a:t>
            </a:r>
            <a:r>
              <a:rPr lang="en-US" altLang="en-US" sz="1600" b="1" dirty="0">
                <a:solidFill>
                  <a:srgbClr val="0000FF"/>
                </a:solidFill>
              </a:rPr>
              <a:t>were markedly under-represented</a:t>
            </a:r>
            <a:r>
              <a:rPr lang="en-US" altLang="en-US" sz="1600" b="1" dirty="0" smtClean="0">
                <a:solidFill>
                  <a:srgbClr val="0000FF"/>
                </a:solidFill>
              </a:rPr>
              <a:t>. </a:t>
            </a:r>
          </a:p>
          <a:p>
            <a:endParaRPr lang="en-US" altLang="en-US" sz="1600" b="1" dirty="0">
              <a:solidFill>
                <a:srgbClr val="0000FF"/>
              </a:solidFill>
            </a:endParaRPr>
          </a:p>
          <a:p>
            <a:r>
              <a:rPr lang="en-US" altLang="en-US" sz="1600" b="1" dirty="0" smtClean="0">
                <a:solidFill>
                  <a:srgbClr val="0000FF"/>
                </a:solidFill>
              </a:rPr>
              <a:t>We then </a:t>
            </a:r>
            <a:r>
              <a:rPr lang="en-US" altLang="en-US" sz="1600" b="1" i="1" dirty="0" smtClean="0">
                <a:solidFill>
                  <a:srgbClr val="0000FF"/>
                </a:solidFill>
              </a:rPr>
              <a:t>converted these sizes to ages </a:t>
            </a:r>
            <a:r>
              <a:rPr lang="en-US" altLang="en-US" sz="1600" b="1" dirty="0" smtClean="0">
                <a:solidFill>
                  <a:srgbClr val="0000FF"/>
                </a:solidFill>
              </a:rPr>
              <a:t>so they could be plotted on a stationary age distribution curve like in the previous slide.</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419100" y="-76200"/>
            <a:ext cx="9067800" cy="643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3200" b="1" i="1" dirty="0">
                <a:solidFill>
                  <a:srgbClr val="0000FF"/>
                </a:solidFill>
              </a:rPr>
              <a:t>			</a:t>
            </a:r>
            <a:r>
              <a:rPr lang="en-US" altLang="en-US" sz="2800" b="1" dirty="0">
                <a:solidFill>
                  <a:srgbClr val="0000FF"/>
                </a:solidFill>
              </a:rPr>
              <a:t>DEMOGRAPHY</a:t>
            </a:r>
          </a:p>
          <a:p>
            <a:endParaRPr lang="en-US" altLang="en-US" sz="2800" b="1" dirty="0">
              <a:solidFill>
                <a:srgbClr val="0000FF"/>
              </a:solidFill>
            </a:endParaRPr>
          </a:p>
          <a:p>
            <a:r>
              <a:rPr lang="en-US" altLang="en-US" sz="2300" b="1" dirty="0">
                <a:solidFill>
                  <a:srgbClr val="0000FF"/>
                </a:solidFill>
              </a:rPr>
              <a:t>We used established demographic methodology (</a:t>
            </a:r>
            <a:r>
              <a:rPr lang="en-US" altLang="en-US" sz="2300" b="1" dirty="0" err="1">
                <a:solidFill>
                  <a:srgbClr val="0000FF"/>
                </a:solidFill>
              </a:rPr>
              <a:t>Mollet</a:t>
            </a:r>
            <a:r>
              <a:rPr lang="en-US" altLang="en-US" sz="2300" b="1" dirty="0">
                <a:solidFill>
                  <a:srgbClr val="0000FF"/>
                </a:solidFill>
              </a:rPr>
              <a:t> &amp; Cailliet 2002) to generate a survivorship curve (</a:t>
            </a:r>
            <a:r>
              <a:rPr lang="en-US" altLang="en-US" sz="2300" b="1" dirty="0" smtClean="0">
                <a:solidFill>
                  <a:srgbClr val="0000FF"/>
                </a:solidFill>
              </a:rPr>
              <a:t>stationary age distribution) using</a:t>
            </a:r>
            <a:r>
              <a:rPr lang="en-US" altLang="en-US" sz="2300" b="1" dirty="0">
                <a:solidFill>
                  <a:srgbClr val="0000FF"/>
                </a:solidFill>
              </a:rPr>
              <a:t>:</a:t>
            </a:r>
          </a:p>
          <a:p>
            <a:endParaRPr lang="en-US" altLang="en-US" sz="2300" b="1" dirty="0">
              <a:solidFill>
                <a:srgbClr val="0000FF"/>
              </a:solidFill>
            </a:endParaRPr>
          </a:p>
          <a:p>
            <a:r>
              <a:rPr lang="en-US" altLang="en-US" sz="2000" b="1" dirty="0" smtClean="0">
                <a:solidFill>
                  <a:srgbClr val="0000FF"/>
                </a:solidFill>
              </a:rPr>
              <a:t>      An </a:t>
            </a:r>
            <a:r>
              <a:rPr lang="en-US" altLang="en-US" sz="2000" b="1" dirty="0">
                <a:solidFill>
                  <a:srgbClr val="0000FF"/>
                </a:solidFill>
              </a:rPr>
              <a:t>assumed longevity of 30 years, a very conservative estimate given </a:t>
            </a:r>
            <a:endParaRPr lang="en-US" altLang="en-US" sz="2000" b="1" dirty="0" smtClean="0">
              <a:solidFill>
                <a:srgbClr val="0000FF"/>
              </a:solidFill>
            </a:endParaRPr>
          </a:p>
          <a:p>
            <a:r>
              <a:rPr lang="en-US" altLang="en-US" sz="2000" b="1" dirty="0" smtClean="0">
                <a:solidFill>
                  <a:srgbClr val="0000FF"/>
                </a:solidFill>
              </a:rPr>
              <a:t>      existing </a:t>
            </a:r>
            <a:r>
              <a:rPr lang="en-US" altLang="en-US" sz="2000" b="1" dirty="0">
                <a:solidFill>
                  <a:srgbClr val="0000FF"/>
                </a:solidFill>
              </a:rPr>
              <a:t>growth functions;</a:t>
            </a:r>
          </a:p>
          <a:p>
            <a:r>
              <a:rPr lang="en-US" altLang="en-US" sz="2000" b="1" dirty="0">
                <a:solidFill>
                  <a:srgbClr val="0000FF"/>
                </a:solidFill>
              </a:rPr>
              <a:t> </a:t>
            </a:r>
          </a:p>
          <a:p>
            <a:r>
              <a:rPr lang="en-US" altLang="en-US" sz="2000" b="1" dirty="0" smtClean="0">
                <a:solidFill>
                  <a:srgbClr val="0000FF"/>
                </a:solidFill>
              </a:rPr>
              <a:t>      An </a:t>
            </a:r>
            <a:r>
              <a:rPr lang="en-US" altLang="en-US" sz="2000" b="1" dirty="0">
                <a:solidFill>
                  <a:srgbClr val="0000FF"/>
                </a:solidFill>
              </a:rPr>
              <a:t>instantaneous natural mortality estimate of M= </a:t>
            </a:r>
            <a:r>
              <a:rPr lang="en-US" altLang="en-US" sz="2000" b="1" dirty="0" smtClean="0">
                <a:solidFill>
                  <a:srgbClr val="0000FF"/>
                </a:solidFill>
              </a:rPr>
              <a:t>0.1535 </a:t>
            </a:r>
          </a:p>
          <a:p>
            <a:r>
              <a:rPr lang="en-US" altLang="en-US" sz="2000" b="1" dirty="0">
                <a:solidFill>
                  <a:srgbClr val="0000FF"/>
                </a:solidFill>
              </a:rPr>
              <a:t> </a:t>
            </a:r>
            <a:r>
              <a:rPr lang="en-US" altLang="en-US" sz="2000" b="1" dirty="0" smtClean="0">
                <a:solidFill>
                  <a:srgbClr val="0000FF"/>
                </a:solidFill>
              </a:rPr>
              <a:t>     (</a:t>
            </a:r>
            <a:r>
              <a:rPr lang="en-US" altLang="en-US" sz="2000" b="1" dirty="0">
                <a:solidFill>
                  <a:srgbClr val="0000FF"/>
                </a:solidFill>
              </a:rPr>
              <a:t>~85.7</a:t>
            </a:r>
            <a:r>
              <a:rPr lang="en-US" altLang="en-US" sz="2000" b="1" dirty="0" smtClean="0">
                <a:solidFill>
                  <a:srgbClr val="0000FF"/>
                </a:solidFill>
              </a:rPr>
              <a:t>% survivorship)</a:t>
            </a:r>
            <a:r>
              <a:rPr lang="en-US" altLang="en-US" sz="2000" b="1" dirty="0">
                <a:solidFill>
                  <a:srgbClr val="0000FF"/>
                </a:solidFill>
              </a:rPr>
              <a:t> per </a:t>
            </a:r>
            <a:r>
              <a:rPr lang="en-US" altLang="en-US" sz="2000" b="1" dirty="0" smtClean="0">
                <a:solidFill>
                  <a:srgbClr val="0000FF"/>
                </a:solidFill>
              </a:rPr>
              <a:t>year;</a:t>
            </a:r>
            <a:endParaRPr lang="en-US" altLang="en-US" sz="2000" b="1" dirty="0">
              <a:solidFill>
                <a:srgbClr val="0000FF"/>
              </a:solidFill>
            </a:endParaRPr>
          </a:p>
          <a:p>
            <a:r>
              <a:rPr lang="en-US" altLang="en-US" sz="2000" b="1" dirty="0">
                <a:solidFill>
                  <a:srgbClr val="0000FF"/>
                </a:solidFill>
              </a:rPr>
              <a:t> </a:t>
            </a:r>
          </a:p>
          <a:p>
            <a:r>
              <a:rPr lang="en-US" altLang="en-US" sz="2000" b="1" dirty="0" smtClean="0">
                <a:solidFill>
                  <a:srgbClr val="0000FF"/>
                </a:solidFill>
              </a:rPr>
              <a:t>      Age </a:t>
            </a:r>
            <a:r>
              <a:rPr lang="en-US" altLang="en-US" sz="2000" b="1" dirty="0">
                <a:solidFill>
                  <a:srgbClr val="0000FF"/>
                </a:solidFill>
              </a:rPr>
              <a:t>at maturity = 15 years; and</a:t>
            </a:r>
          </a:p>
          <a:p>
            <a:endParaRPr lang="en-US" altLang="en-US" sz="2000" b="1" dirty="0">
              <a:solidFill>
                <a:srgbClr val="0000FF"/>
              </a:solidFill>
            </a:endParaRPr>
          </a:p>
          <a:p>
            <a:r>
              <a:rPr lang="en-US" altLang="en-US" sz="2000" b="1" dirty="0" smtClean="0">
                <a:solidFill>
                  <a:srgbClr val="0000FF"/>
                </a:solidFill>
              </a:rPr>
              <a:t>      Annual </a:t>
            </a:r>
            <a:r>
              <a:rPr lang="en-US" altLang="en-US" sz="2000" b="1" dirty="0">
                <a:solidFill>
                  <a:srgbClr val="0000FF"/>
                </a:solidFill>
              </a:rPr>
              <a:t>fertility (number of female pups per year) = 1.553, a </a:t>
            </a:r>
            <a:r>
              <a:rPr lang="en-US" altLang="en-US" sz="2000" b="1" dirty="0" smtClean="0">
                <a:solidFill>
                  <a:srgbClr val="0000FF"/>
                </a:solidFill>
              </a:rPr>
              <a:t>slightly</a:t>
            </a:r>
          </a:p>
          <a:p>
            <a:r>
              <a:rPr lang="en-US" altLang="en-US" sz="2000" b="1" dirty="0">
                <a:solidFill>
                  <a:srgbClr val="0000FF"/>
                </a:solidFill>
              </a:rPr>
              <a:t> </a:t>
            </a:r>
            <a:r>
              <a:rPr lang="en-US" altLang="en-US" sz="2000" b="1" dirty="0" smtClean="0">
                <a:solidFill>
                  <a:srgbClr val="0000FF"/>
                </a:solidFill>
              </a:rPr>
              <a:t>     higher</a:t>
            </a:r>
            <a:r>
              <a:rPr lang="en-US" altLang="en-US" sz="2000" b="1" dirty="0">
                <a:solidFill>
                  <a:srgbClr val="0000FF"/>
                </a:solidFill>
              </a:rPr>
              <a:t> rate than reported in the literature (e.g. </a:t>
            </a:r>
            <a:r>
              <a:rPr lang="en-US" altLang="en-US" sz="2000" b="1" dirty="0" err="1">
                <a:solidFill>
                  <a:srgbClr val="0000FF"/>
                </a:solidFill>
              </a:rPr>
              <a:t>Mollet</a:t>
            </a:r>
            <a:r>
              <a:rPr lang="en-US" altLang="en-US" sz="2000" b="1" dirty="0">
                <a:solidFill>
                  <a:srgbClr val="0000FF"/>
                </a:solidFill>
              </a:rPr>
              <a:t> &amp; Cailliet 2002</a:t>
            </a:r>
            <a:r>
              <a:rPr lang="en-US" altLang="en-US" sz="2000" b="1" dirty="0" smtClean="0">
                <a:solidFill>
                  <a:srgbClr val="0000FF"/>
                </a:solidFill>
              </a:rPr>
              <a:t>,</a:t>
            </a:r>
          </a:p>
          <a:p>
            <a:r>
              <a:rPr lang="en-US" altLang="en-US" sz="2000" b="1" dirty="0">
                <a:solidFill>
                  <a:srgbClr val="0000FF"/>
                </a:solidFill>
              </a:rPr>
              <a:t> </a:t>
            </a:r>
            <a:r>
              <a:rPr lang="en-US" altLang="en-US" sz="2000" b="1" dirty="0" smtClean="0">
                <a:solidFill>
                  <a:srgbClr val="0000FF"/>
                </a:solidFill>
              </a:rPr>
              <a:t>     Francis </a:t>
            </a:r>
            <a:r>
              <a:rPr lang="en-US" altLang="en-US" sz="2000" b="1" dirty="0">
                <a:solidFill>
                  <a:srgbClr val="0000FF"/>
                </a:solidFill>
              </a:rPr>
              <a:t>1996).</a:t>
            </a:r>
          </a:p>
          <a:p>
            <a:endParaRPr lang="en-US" altLang="en-US" sz="2000" b="1" dirty="0">
              <a:solidFill>
                <a:srgbClr val="0000FF"/>
              </a:solidFill>
            </a:endParaRPr>
          </a:p>
          <a:p>
            <a:r>
              <a:rPr lang="en-US" altLang="en-US" sz="2000" b="1" dirty="0" smtClean="0">
                <a:solidFill>
                  <a:srgbClr val="0000FF"/>
                </a:solidFill>
              </a:rPr>
              <a:t>       All </a:t>
            </a:r>
            <a:r>
              <a:rPr lang="en-US" altLang="en-US" sz="2000" b="1" dirty="0">
                <a:solidFill>
                  <a:srgbClr val="0000FF"/>
                </a:solidFill>
              </a:rPr>
              <a:t>to achieve a stationary age distribution (lambda = 1.0).</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p:cNvPicPr>
          <p:nvPr/>
        </p:nvPicPr>
        <p:blipFill rotWithShape="1">
          <a:blip r:embed="rId2">
            <a:extLst>
              <a:ext uri="{28A0092B-C50C-407E-A947-70E740481C1C}">
                <a14:useLocalDpi xmlns:a14="http://schemas.microsoft.com/office/drawing/2010/main" val="0"/>
              </a:ext>
            </a:extLst>
          </a:blip>
          <a:srcRect l="4651" t="5430" r="2049" b="3557"/>
          <a:stretch/>
        </p:blipFill>
        <p:spPr bwMode="auto">
          <a:xfrm>
            <a:off x="1412290" y="2890460"/>
            <a:ext cx="6821186" cy="3871032"/>
          </a:xfrm>
          <a:prstGeom prst="rect">
            <a:avLst/>
          </a:prstGeom>
          <a:solidFill>
            <a:schemeClr val="accent1">
              <a:lumMod val="40000"/>
              <a:lumOff val="60000"/>
            </a:schemeClr>
          </a:solidFill>
          <a:ln>
            <a:noFill/>
          </a:ln>
          <a:extLst/>
        </p:spPr>
      </p:pic>
      <p:sp>
        <p:nvSpPr>
          <p:cNvPr id="29697" name="Rectangle 1"/>
          <p:cNvSpPr>
            <a:spLocks noChangeArrowheads="1"/>
          </p:cNvSpPr>
          <p:nvPr/>
        </p:nvSpPr>
        <p:spPr bwMode="auto">
          <a:xfrm>
            <a:off x="397639" y="0"/>
            <a:ext cx="9601200" cy="289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pPr algn="ctr"/>
            <a:r>
              <a:rPr lang="en-US" altLang="en-US" sz="2000" b="1" dirty="0" smtClean="0">
                <a:solidFill>
                  <a:srgbClr val="0000FF"/>
                </a:solidFill>
              </a:rPr>
              <a:t>THE </a:t>
            </a:r>
            <a:r>
              <a:rPr lang="en-US" altLang="en-US" sz="2000" b="1" dirty="0">
                <a:solidFill>
                  <a:srgbClr val="0000FF"/>
                </a:solidFill>
              </a:rPr>
              <a:t>ABUNDANCE OF ALL LIFE STAGES </a:t>
            </a:r>
          </a:p>
          <a:p>
            <a:endParaRPr lang="en-US" altLang="en-US" sz="1800" b="1" dirty="0">
              <a:solidFill>
                <a:srgbClr val="0000FF"/>
              </a:solidFill>
            </a:endParaRPr>
          </a:p>
          <a:p>
            <a:r>
              <a:rPr lang="en-US" altLang="en-US" sz="1600" b="1" dirty="0" smtClean="0">
                <a:solidFill>
                  <a:srgbClr val="0000FF"/>
                </a:solidFill>
              </a:rPr>
              <a:t>We matched </a:t>
            </a:r>
            <a:r>
              <a:rPr lang="en-US" altLang="en-US" sz="1600" b="1" dirty="0">
                <a:solidFill>
                  <a:srgbClr val="0000FF"/>
                </a:solidFill>
              </a:rPr>
              <a:t>the </a:t>
            </a:r>
            <a:r>
              <a:rPr lang="en-US" altLang="en-US" sz="1600" b="1" dirty="0" smtClean="0">
                <a:solidFill>
                  <a:srgbClr val="0000FF"/>
                </a:solidFill>
              </a:rPr>
              <a:t>stationary age </a:t>
            </a:r>
            <a:r>
              <a:rPr lang="en-US" altLang="en-US" sz="1600" b="1" dirty="0">
                <a:solidFill>
                  <a:srgbClr val="0000FF"/>
                </a:solidFill>
              </a:rPr>
              <a:t>distribution to the realized </a:t>
            </a:r>
            <a:r>
              <a:rPr lang="en-US" altLang="en-US" sz="1600" b="1" i="1" dirty="0" smtClean="0">
                <a:solidFill>
                  <a:srgbClr val="0000FF"/>
                </a:solidFill>
              </a:rPr>
              <a:t>proportional</a:t>
            </a:r>
            <a:r>
              <a:rPr lang="en-US" altLang="en-US" sz="1600" b="1" dirty="0" smtClean="0">
                <a:solidFill>
                  <a:srgbClr val="0000FF"/>
                </a:solidFill>
              </a:rPr>
              <a:t> age </a:t>
            </a:r>
            <a:r>
              <a:rPr lang="en-US" altLang="en-US" sz="1600" b="1" dirty="0">
                <a:solidFill>
                  <a:srgbClr val="0000FF"/>
                </a:solidFill>
              </a:rPr>
              <a:t>frequency of Jorgensen </a:t>
            </a:r>
            <a:r>
              <a:rPr lang="en-US" altLang="en-US" sz="1600" b="1" i="1" dirty="0">
                <a:solidFill>
                  <a:srgbClr val="0000FF"/>
                </a:solidFill>
              </a:rPr>
              <a:t>et al. </a:t>
            </a:r>
            <a:r>
              <a:rPr lang="en-US" altLang="en-US" sz="1600" b="1" dirty="0">
                <a:solidFill>
                  <a:srgbClr val="0000FF"/>
                </a:solidFill>
              </a:rPr>
              <a:t>(2010</a:t>
            </a:r>
            <a:r>
              <a:rPr lang="en-US" altLang="en-US" sz="1600" b="1" i="1" dirty="0">
                <a:solidFill>
                  <a:srgbClr val="0000FF"/>
                </a:solidFill>
              </a:rPr>
              <a:t>), s</a:t>
            </a:r>
            <a:r>
              <a:rPr lang="en-US" altLang="en-US" sz="1600" b="1" dirty="0">
                <a:solidFill>
                  <a:srgbClr val="0000FF"/>
                </a:solidFill>
              </a:rPr>
              <a:t>caled to reflect </a:t>
            </a:r>
            <a:r>
              <a:rPr lang="en-US" altLang="en-US" sz="1600" b="1" dirty="0" err="1">
                <a:solidFill>
                  <a:srgbClr val="0000FF"/>
                </a:solidFill>
              </a:rPr>
              <a:t>Chapple</a:t>
            </a:r>
            <a:r>
              <a:rPr lang="en-US" altLang="en-US" sz="1600" b="1" dirty="0">
                <a:solidFill>
                  <a:srgbClr val="0000FF"/>
                </a:solidFill>
              </a:rPr>
              <a:t> </a:t>
            </a:r>
            <a:r>
              <a:rPr lang="en-US" altLang="en-US" sz="1600" b="1" i="1" dirty="0">
                <a:solidFill>
                  <a:srgbClr val="0000FF"/>
                </a:solidFill>
              </a:rPr>
              <a:t>et al.’s </a:t>
            </a:r>
            <a:r>
              <a:rPr lang="en-US" altLang="en-US" sz="1600" b="1" dirty="0">
                <a:solidFill>
                  <a:srgbClr val="0000FF"/>
                </a:solidFill>
              </a:rPr>
              <a:t>(2011) estimate of 219;</a:t>
            </a:r>
          </a:p>
          <a:p>
            <a:endParaRPr lang="en-US" altLang="en-US" sz="1600" b="1" dirty="0">
              <a:solidFill>
                <a:srgbClr val="0000FF"/>
              </a:solidFill>
            </a:endParaRPr>
          </a:p>
          <a:p>
            <a:r>
              <a:rPr lang="en-US" altLang="en-US" sz="1600" b="1" dirty="0">
                <a:solidFill>
                  <a:srgbClr val="0000FF"/>
                </a:solidFill>
              </a:rPr>
              <a:t>Then </a:t>
            </a:r>
            <a:r>
              <a:rPr lang="en-US" altLang="en-US" sz="1600" b="1" dirty="0" smtClean="0">
                <a:solidFill>
                  <a:srgbClr val="0000FF"/>
                </a:solidFill>
              </a:rPr>
              <a:t>we matched </a:t>
            </a:r>
            <a:r>
              <a:rPr lang="en-US" altLang="en-US" sz="1600" b="1" dirty="0">
                <a:solidFill>
                  <a:srgbClr val="0000FF"/>
                </a:solidFill>
              </a:rPr>
              <a:t>the largest peaks in the sampled age frequency to the theoretical curve and </a:t>
            </a:r>
            <a:r>
              <a:rPr lang="en-US" altLang="en-US" sz="1600" b="1" dirty="0" smtClean="0">
                <a:solidFill>
                  <a:srgbClr val="0000FF"/>
                </a:solidFill>
              </a:rPr>
              <a:t>applied </a:t>
            </a:r>
            <a:r>
              <a:rPr lang="en-US" altLang="en-US" sz="1600" b="1" dirty="0">
                <a:solidFill>
                  <a:srgbClr val="0000FF"/>
                </a:solidFill>
              </a:rPr>
              <a:t>the appropriate scaling factor to all other age classes, assuming that </a:t>
            </a:r>
            <a:r>
              <a:rPr lang="en-US" altLang="en-US" sz="1600" b="1" dirty="0" err="1">
                <a:solidFill>
                  <a:srgbClr val="0000FF"/>
                </a:solidFill>
              </a:rPr>
              <a:t>Chapple</a:t>
            </a:r>
            <a:r>
              <a:rPr lang="en-US" altLang="en-US" sz="1600" b="1" dirty="0">
                <a:solidFill>
                  <a:srgbClr val="0000FF"/>
                </a:solidFill>
              </a:rPr>
              <a:t> </a:t>
            </a:r>
            <a:r>
              <a:rPr lang="en-US" altLang="en-US" sz="1600" b="1" i="1" dirty="0">
                <a:solidFill>
                  <a:srgbClr val="0000FF"/>
                </a:solidFill>
              </a:rPr>
              <a:t>et </a:t>
            </a:r>
            <a:r>
              <a:rPr lang="en-US" altLang="en-US" sz="1600" b="1" i="1" dirty="0" err="1">
                <a:solidFill>
                  <a:srgbClr val="0000FF"/>
                </a:solidFill>
              </a:rPr>
              <a:t>al’s</a:t>
            </a:r>
            <a:r>
              <a:rPr lang="en-US" altLang="en-US" sz="1600" b="1" i="1" dirty="0">
                <a:solidFill>
                  <a:srgbClr val="0000FF"/>
                </a:solidFill>
              </a:rPr>
              <a:t>. </a:t>
            </a:r>
            <a:r>
              <a:rPr lang="en-US" altLang="en-US" sz="1600" b="1" dirty="0">
                <a:solidFill>
                  <a:srgbClr val="0000FF"/>
                </a:solidFill>
              </a:rPr>
              <a:t>(2011) estimate was correct for the most abundant age classes (12, 13, &amp; 14); and</a:t>
            </a:r>
          </a:p>
          <a:p>
            <a:endParaRPr lang="en-US" altLang="en-US" sz="1600" b="1" dirty="0">
              <a:solidFill>
                <a:srgbClr val="0000FF"/>
              </a:solidFill>
            </a:endParaRPr>
          </a:p>
          <a:p>
            <a:r>
              <a:rPr lang="en-US" altLang="en-US" sz="1600" b="1" dirty="0" smtClean="0">
                <a:solidFill>
                  <a:srgbClr val="0000FF"/>
                </a:solidFill>
              </a:rPr>
              <a:t>Then, we applied </a:t>
            </a:r>
            <a:r>
              <a:rPr lang="en-US" altLang="en-US" sz="1600" b="1" dirty="0">
                <a:solidFill>
                  <a:srgbClr val="0000FF"/>
                </a:solidFill>
              </a:rPr>
              <a:t>the proportion of estimated white sharks at a given age to those of ALL OTHER AGE CLASSES, we were able to derive a numerical estimate for all age classes combined. </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7940" y="2572948"/>
            <a:ext cx="6840204" cy="4036639"/>
          </a:xfrm>
          <a:prstGeom prst="rect">
            <a:avLst/>
          </a:prstGeom>
        </p:spPr>
      </p:pic>
      <p:sp>
        <p:nvSpPr>
          <p:cNvPr id="3" name="Rectangle 2"/>
          <p:cNvSpPr/>
          <p:nvPr/>
        </p:nvSpPr>
        <p:spPr>
          <a:xfrm>
            <a:off x="1324707" y="183646"/>
            <a:ext cx="6754905" cy="2062103"/>
          </a:xfrm>
          <a:prstGeom prst="rect">
            <a:avLst/>
          </a:prstGeom>
        </p:spPr>
        <p:txBody>
          <a:bodyPr wrap="square">
            <a:spAutoFit/>
          </a:bodyPr>
          <a:lstStyle/>
          <a:p>
            <a:pPr algn="ctr"/>
            <a:r>
              <a:rPr lang="en-US" altLang="en-US" sz="2000" b="1" dirty="0" smtClean="0">
                <a:solidFill>
                  <a:srgbClr val="0000FF"/>
                </a:solidFill>
              </a:rPr>
              <a:t>THE </a:t>
            </a:r>
            <a:r>
              <a:rPr lang="en-US" altLang="en-US" sz="2000" b="1" dirty="0">
                <a:solidFill>
                  <a:srgbClr val="0000FF"/>
                </a:solidFill>
              </a:rPr>
              <a:t>ABUNDANCE OF ALL LIFE </a:t>
            </a:r>
            <a:r>
              <a:rPr lang="en-US" altLang="en-US" sz="2000" b="1" dirty="0" smtClean="0">
                <a:solidFill>
                  <a:srgbClr val="0000FF"/>
                </a:solidFill>
              </a:rPr>
              <a:t>STAGES</a:t>
            </a:r>
          </a:p>
          <a:p>
            <a:pPr algn="ctr"/>
            <a:r>
              <a:rPr lang="en-US" altLang="en-US" sz="2000" b="1" dirty="0" smtClean="0">
                <a:solidFill>
                  <a:srgbClr val="0000FF"/>
                </a:solidFill>
              </a:rPr>
              <a:t>(Continued) </a:t>
            </a:r>
          </a:p>
          <a:p>
            <a:pPr algn="ctr"/>
            <a:endParaRPr lang="en-US" altLang="en-US" sz="2000" b="1" dirty="0">
              <a:solidFill>
                <a:srgbClr val="0000FF"/>
              </a:solidFill>
            </a:endParaRPr>
          </a:p>
          <a:p>
            <a:endParaRPr lang="en-US" altLang="en-US" sz="800" b="1" dirty="0">
              <a:solidFill>
                <a:srgbClr val="0000FF"/>
              </a:solidFill>
            </a:endParaRPr>
          </a:p>
          <a:p>
            <a:r>
              <a:rPr lang="en-US" altLang="en-US" sz="2000" b="1" dirty="0" smtClean="0">
                <a:solidFill>
                  <a:srgbClr val="0000FF"/>
                </a:solidFill>
              </a:rPr>
              <a:t>The “ALL </a:t>
            </a:r>
            <a:r>
              <a:rPr lang="en-US" altLang="en-US" sz="2000" b="1" dirty="0">
                <a:solidFill>
                  <a:srgbClr val="0000FF"/>
                </a:solidFill>
              </a:rPr>
              <a:t>OTHER AGE </a:t>
            </a:r>
            <a:r>
              <a:rPr lang="en-US" altLang="en-US" sz="2000" b="1" dirty="0" smtClean="0">
                <a:solidFill>
                  <a:srgbClr val="0000FF"/>
                </a:solidFill>
              </a:rPr>
              <a:t>CLASSES” mentioned in the previous slide are represented in the </a:t>
            </a:r>
            <a:r>
              <a:rPr lang="en-US" altLang="en-US" sz="2000" b="1" dirty="0" smtClean="0">
                <a:solidFill>
                  <a:schemeClr val="bg1">
                    <a:lumMod val="50000"/>
                  </a:schemeClr>
                </a:solidFill>
              </a:rPr>
              <a:t>grey</a:t>
            </a:r>
            <a:r>
              <a:rPr lang="en-US" altLang="en-US" sz="2000" b="1" dirty="0" smtClean="0">
                <a:solidFill>
                  <a:srgbClr val="0000FF"/>
                </a:solidFill>
              </a:rPr>
              <a:t> shading below.</a:t>
            </a:r>
          </a:p>
          <a:p>
            <a:r>
              <a:rPr lang="en-US" altLang="en-US" sz="2000" b="1" dirty="0" smtClean="0">
                <a:solidFill>
                  <a:srgbClr val="0000FF"/>
                </a:solidFill>
              </a:rPr>
              <a:t>    </a:t>
            </a:r>
            <a:r>
              <a:rPr lang="en-US" altLang="en-US" sz="1800" b="1" dirty="0" smtClean="0">
                <a:solidFill>
                  <a:srgbClr val="0000FF"/>
                </a:solidFill>
              </a:rPr>
              <a:t>(These are mainly pups, YOY, juveniles and large adults)</a:t>
            </a:r>
            <a:endParaRPr lang="en-US" altLang="en-US" sz="1800" b="1" dirty="0">
              <a:solidFill>
                <a:srgbClr val="0000FF"/>
              </a:solidFill>
            </a:endParaRPr>
          </a:p>
        </p:txBody>
      </p:sp>
    </p:spTree>
    <p:extLst>
      <p:ext uri="{BB962C8B-B14F-4D97-AF65-F5344CB8AC3E}">
        <p14:creationId xmlns:p14="http://schemas.microsoft.com/office/powerpoint/2010/main" val="134372083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571500" y="152400"/>
            <a:ext cx="82296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2400" b="1" dirty="0">
                <a:solidFill>
                  <a:srgbClr val="0000FF"/>
                </a:solidFill>
              </a:rPr>
              <a:t>White Sharks (</a:t>
            </a:r>
            <a:r>
              <a:rPr lang="en-US" altLang="en-US" sz="2400" b="1" i="1" dirty="0" err="1">
                <a:solidFill>
                  <a:srgbClr val="0000FF"/>
                </a:solidFill>
              </a:rPr>
              <a:t>Carcharodon</a:t>
            </a:r>
            <a:r>
              <a:rPr lang="en-US" altLang="en-US" sz="2400" b="1" i="1" dirty="0">
                <a:solidFill>
                  <a:srgbClr val="0000FF"/>
                </a:solidFill>
              </a:rPr>
              <a:t> </a:t>
            </a:r>
            <a:r>
              <a:rPr lang="en-US" altLang="en-US" sz="2400" b="1" i="1" dirty="0" err="1">
                <a:solidFill>
                  <a:srgbClr val="0000FF"/>
                </a:solidFill>
              </a:rPr>
              <a:t>carcharias</a:t>
            </a:r>
            <a:r>
              <a:rPr lang="en-US" altLang="en-US" sz="2400" b="1" dirty="0">
                <a:solidFill>
                  <a:srgbClr val="0000FF"/>
                </a:solidFill>
              </a:rPr>
              <a:t>) are:</a:t>
            </a:r>
          </a:p>
          <a:p>
            <a:endParaRPr lang="en-US" altLang="en-US" sz="2000" b="1" dirty="0">
              <a:solidFill>
                <a:srgbClr val="0000FF"/>
              </a:solidFill>
            </a:endParaRPr>
          </a:p>
          <a:p>
            <a:r>
              <a:rPr lang="en-US" altLang="en-US" sz="2000" b="1" dirty="0">
                <a:solidFill>
                  <a:srgbClr val="0000FF"/>
                </a:solidFill>
              </a:rPr>
              <a:t>Difficult to sample because they are large &amp;  highly migratory (see below);</a:t>
            </a:r>
          </a:p>
          <a:p>
            <a:endParaRPr lang="en-US" altLang="en-US" sz="2000" b="1" dirty="0">
              <a:solidFill>
                <a:srgbClr val="0000FF"/>
              </a:solidFill>
            </a:endParaRPr>
          </a:p>
          <a:p>
            <a:r>
              <a:rPr lang="en-US" altLang="en-US" sz="2000" b="1" dirty="0">
                <a:solidFill>
                  <a:srgbClr val="0000FF"/>
                </a:solidFill>
              </a:rPr>
              <a:t>Move both vertically and horizontally; and</a:t>
            </a:r>
          </a:p>
          <a:p>
            <a:endParaRPr lang="en-US" altLang="en-US" sz="2000" b="1" dirty="0">
              <a:solidFill>
                <a:srgbClr val="0000FF"/>
              </a:solidFill>
            </a:endParaRPr>
          </a:p>
          <a:p>
            <a:r>
              <a:rPr lang="en-US" altLang="en-US" sz="2000" b="1" dirty="0">
                <a:solidFill>
                  <a:srgbClr val="0000FF"/>
                </a:solidFill>
              </a:rPr>
              <a:t>Tend to segregate by sex, age and size.</a:t>
            </a:r>
          </a:p>
          <a:p>
            <a:endParaRPr lang="en-US" altLang="en-US" sz="2000" b="1" dirty="0">
              <a:solidFill>
                <a:srgbClr val="0000FF"/>
              </a:solidFill>
            </a:endParaRPr>
          </a:p>
          <a:p>
            <a:r>
              <a:rPr lang="en-US" altLang="en-US" sz="2000" b="1" dirty="0">
                <a:solidFill>
                  <a:srgbClr val="0000FF"/>
                </a:solidFill>
              </a:rPr>
              <a:t>Thus, their population or sub-population sizes are difficult to estimate.</a:t>
            </a:r>
          </a:p>
          <a:p>
            <a:endParaRPr lang="en-US" altLang="en-US" sz="2000" b="1" dirty="0">
              <a:solidFill>
                <a:srgbClr val="0000FF"/>
              </a:solidFill>
            </a:endParaRPr>
          </a:p>
        </p:txBody>
      </p:sp>
      <p:pic>
        <p:nvPicPr>
          <p:cNvPr id="174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3276600"/>
            <a:ext cx="4495800" cy="3411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1" name="TextBox 1"/>
          <p:cNvSpPr txBox="1">
            <a:spLocks noChangeArrowheads="1"/>
          </p:cNvSpPr>
          <p:nvPr/>
        </p:nvSpPr>
        <p:spPr bwMode="auto">
          <a:xfrm>
            <a:off x="5600700" y="5562600"/>
            <a:ext cx="3810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1400">
                <a:solidFill>
                  <a:srgbClr val="0000FF"/>
                </a:solidFill>
              </a:rPr>
              <a:t>Jorgensen </a:t>
            </a:r>
            <a:r>
              <a:rPr lang="en-US" altLang="en-US" sz="1400" i="1">
                <a:solidFill>
                  <a:srgbClr val="0000FF"/>
                </a:solidFill>
              </a:rPr>
              <a:t>et al. </a:t>
            </a:r>
            <a:r>
              <a:rPr lang="en-US" altLang="en-US" sz="1400">
                <a:solidFill>
                  <a:srgbClr val="0000FF"/>
                </a:solidFill>
              </a:rPr>
              <a:t>(2010) and TOPP Tracking Data (http://www.coml.org/projects/tagging-pacific-predators-topp) </a:t>
            </a:r>
          </a:p>
          <a:p>
            <a:endParaRPr lang="en-US" altLang="en-US" sz="1400"/>
          </a:p>
        </p:txBody>
      </p:sp>
      <p:sp>
        <p:nvSpPr>
          <p:cNvPr id="17412" name="TextBox 1"/>
          <p:cNvSpPr txBox="1">
            <a:spLocks noChangeArrowheads="1"/>
          </p:cNvSpPr>
          <p:nvPr/>
        </p:nvSpPr>
        <p:spPr bwMode="auto">
          <a:xfrm>
            <a:off x="5829300" y="3429000"/>
            <a:ext cx="3886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2000" b="1">
                <a:solidFill>
                  <a:srgbClr val="0000FF"/>
                </a:solidFill>
              </a:rPr>
              <a:t>But some studies have tried to do this in several places around the world.</a:t>
            </a:r>
          </a:p>
          <a:p>
            <a:endParaRPr lang="en-US" altLang="en-US" sz="2000" b="1">
              <a:solidFill>
                <a:srgbClr val="0000FF"/>
              </a:solidFill>
            </a:endParaRPr>
          </a:p>
          <a:p>
            <a:r>
              <a:rPr lang="en-US" altLang="en-US" sz="2000" b="1">
                <a:solidFill>
                  <a:srgbClr val="0000FF"/>
                </a:solidFill>
              </a:rPr>
              <a:t>This is our attempt.</a:t>
            </a:r>
            <a:endParaRPr lang="en-US" altLang="en-US" sz="2000"/>
          </a:p>
        </p:txBody>
      </p:sp>
      <p:grpSp>
        <p:nvGrpSpPr>
          <p:cNvPr id="9" name="Group 8"/>
          <p:cNvGrpSpPr/>
          <p:nvPr/>
        </p:nvGrpSpPr>
        <p:grpSpPr>
          <a:xfrm>
            <a:off x="5528732" y="1324794"/>
            <a:ext cx="1915898" cy="1226257"/>
            <a:chOff x="788255" y="4467074"/>
            <a:chExt cx="2397609" cy="1839385"/>
          </a:xfrm>
        </p:grpSpPr>
        <p:pic>
          <p:nvPicPr>
            <p:cNvPr id="10" name="Picture 9"/>
            <p:cNvPicPr>
              <a:picLocks noChangeAspect="1"/>
            </p:cNvPicPr>
            <p:nvPr/>
          </p:nvPicPr>
          <p:blipFill>
            <a:blip r:embed="rId3"/>
            <a:stretch>
              <a:fillRect/>
            </a:stretch>
          </p:blipFill>
          <p:spPr>
            <a:xfrm>
              <a:off x="788255" y="4467074"/>
              <a:ext cx="2397609" cy="1839385"/>
            </a:xfrm>
            <a:prstGeom prst="rect">
              <a:avLst/>
            </a:prstGeom>
          </p:spPr>
        </p:pic>
        <p:sp>
          <p:nvSpPr>
            <p:cNvPr id="11" name="TextBox 10"/>
            <p:cNvSpPr txBox="1"/>
            <p:nvPr/>
          </p:nvSpPr>
          <p:spPr>
            <a:xfrm>
              <a:off x="1901185" y="6017488"/>
              <a:ext cx="1239016" cy="246221"/>
            </a:xfrm>
            <a:prstGeom prst="rect">
              <a:avLst/>
            </a:prstGeom>
            <a:noFill/>
          </p:spPr>
          <p:txBody>
            <a:bodyPr wrap="none" rtlCol="0">
              <a:spAutoFit/>
            </a:bodyPr>
            <a:lstStyle/>
            <a:p>
              <a:r>
                <a:rPr lang="en-US" dirty="0" smtClean="0"/>
                <a:t>Ken Goldman Photo</a:t>
              </a:r>
              <a:endParaRPr lang="en-US" dirty="0"/>
            </a:p>
          </p:txBody>
        </p:sp>
      </p:gr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ChangeArrowheads="1"/>
          </p:cNvSpPr>
          <p:nvPr/>
        </p:nvSpPr>
        <p:spPr bwMode="auto">
          <a:xfrm>
            <a:off x="266700" y="76200"/>
            <a:ext cx="98298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2400" b="1" dirty="0">
                <a:solidFill>
                  <a:srgbClr val="0000FF"/>
                </a:solidFill>
              </a:rPr>
              <a:t>			OUR RESULTS</a:t>
            </a:r>
          </a:p>
          <a:p>
            <a:endParaRPr lang="en-US" altLang="en-US" sz="2400" b="1" dirty="0">
              <a:solidFill>
                <a:srgbClr val="0000FF"/>
              </a:solidFill>
            </a:endParaRPr>
          </a:p>
          <a:p>
            <a:r>
              <a:rPr lang="en-US" altLang="en-US" sz="2400" b="1" dirty="0" err="1">
                <a:solidFill>
                  <a:srgbClr val="0000FF"/>
                </a:solidFill>
              </a:rPr>
              <a:t>Chapple</a:t>
            </a:r>
            <a:r>
              <a:rPr lang="en-US" altLang="en-US" sz="2400" b="1" dirty="0">
                <a:solidFill>
                  <a:srgbClr val="0000FF"/>
                </a:solidFill>
              </a:rPr>
              <a:t> </a:t>
            </a:r>
            <a:r>
              <a:rPr lang="en-US" altLang="en-US" sz="2400" b="1" i="1" dirty="0">
                <a:solidFill>
                  <a:srgbClr val="0000FF"/>
                </a:solidFill>
              </a:rPr>
              <a:t>et al.</a:t>
            </a:r>
            <a:r>
              <a:rPr lang="en-US" altLang="en-US" sz="2400" b="1" dirty="0">
                <a:solidFill>
                  <a:srgbClr val="0000FF"/>
                </a:solidFill>
              </a:rPr>
              <a:t> (2011) only sampled a small proportion of the age distribution for the sub-population represented at the sampling locations.</a:t>
            </a:r>
          </a:p>
          <a:p>
            <a:endParaRPr lang="en-US" altLang="en-US" sz="2400" b="1" dirty="0">
              <a:solidFill>
                <a:srgbClr val="0000FF"/>
              </a:solidFill>
            </a:endParaRPr>
          </a:p>
          <a:p>
            <a:r>
              <a:rPr lang="en-US" altLang="en-US" sz="2400" b="1" dirty="0">
                <a:solidFill>
                  <a:srgbClr val="0000FF"/>
                </a:solidFill>
              </a:rPr>
              <a:t>Matching the sampled age frequency of the most abundant age classes with neighboring age distribution proportions (at 12, 13 and 14 </a:t>
            </a:r>
            <a:r>
              <a:rPr lang="en-US" altLang="en-US" sz="2400" b="1" dirty="0" err="1">
                <a:solidFill>
                  <a:srgbClr val="0000FF"/>
                </a:solidFill>
              </a:rPr>
              <a:t>yrs</a:t>
            </a:r>
            <a:r>
              <a:rPr lang="en-US" altLang="en-US" sz="2400" b="1" dirty="0">
                <a:solidFill>
                  <a:srgbClr val="0000FF"/>
                </a:solidFill>
              </a:rPr>
              <a:t>) and scaling appropriately provides an estimate of number of all life stages (ages) throughout coastal California would be </a:t>
            </a:r>
            <a:r>
              <a:rPr lang="en-US" altLang="en-US" sz="2400" b="1" dirty="0">
                <a:solidFill>
                  <a:srgbClr val="FF0000"/>
                </a:solidFill>
              </a:rPr>
              <a:t>at least 2,418 White Sharks</a:t>
            </a:r>
            <a:r>
              <a:rPr lang="en-US" altLang="en-US" sz="2400" b="1" dirty="0">
                <a:solidFill>
                  <a:srgbClr val="0000FF"/>
                </a:solidFill>
              </a:rPr>
              <a:t>.  </a:t>
            </a:r>
          </a:p>
          <a:p>
            <a:endParaRPr lang="en-US" altLang="en-US" sz="2400" b="1" dirty="0">
              <a:solidFill>
                <a:srgbClr val="0000FF"/>
              </a:solidFill>
            </a:endParaRPr>
          </a:p>
          <a:p>
            <a:r>
              <a:rPr lang="en-US" altLang="en-US" sz="2400" b="1" dirty="0">
                <a:solidFill>
                  <a:srgbClr val="0000FF"/>
                </a:solidFill>
              </a:rPr>
              <a:t>The </a:t>
            </a:r>
            <a:r>
              <a:rPr lang="en-US" altLang="en-US" sz="2400" b="1" dirty="0">
                <a:solidFill>
                  <a:srgbClr val="FF0000"/>
                </a:solidFill>
              </a:rPr>
              <a:t>range</a:t>
            </a:r>
            <a:r>
              <a:rPr lang="en-US" altLang="en-US" sz="2400" b="1" dirty="0">
                <a:solidFill>
                  <a:srgbClr val="0000FF"/>
                </a:solidFill>
              </a:rPr>
              <a:t> was from </a:t>
            </a:r>
            <a:r>
              <a:rPr lang="en-US" altLang="en-US" sz="2400" b="1" dirty="0">
                <a:solidFill>
                  <a:srgbClr val="FF0000"/>
                </a:solidFill>
              </a:rPr>
              <a:t>2,148 to 2,819 </a:t>
            </a:r>
            <a:r>
              <a:rPr lang="en-US" altLang="en-US" sz="2400" b="1" dirty="0">
                <a:solidFill>
                  <a:srgbClr val="0000FF"/>
                </a:solidFill>
              </a:rPr>
              <a:t>White Sharks, depending upon which size or age class we chose, with </a:t>
            </a:r>
            <a:r>
              <a:rPr lang="en-US" altLang="en-US" sz="2400" b="1" dirty="0">
                <a:solidFill>
                  <a:srgbClr val="FF0000"/>
                </a:solidFill>
              </a:rPr>
              <a:t>2,418</a:t>
            </a:r>
            <a:r>
              <a:rPr lang="en-US" altLang="en-US" sz="2400" b="1" dirty="0">
                <a:solidFill>
                  <a:srgbClr val="0000FF"/>
                </a:solidFill>
              </a:rPr>
              <a:t> as the </a:t>
            </a:r>
            <a:r>
              <a:rPr lang="en-US" altLang="en-US" sz="2400" b="1" dirty="0" smtClean="0">
                <a:solidFill>
                  <a:srgbClr val="0000FF"/>
                </a:solidFill>
              </a:rPr>
              <a:t>final value with </a:t>
            </a:r>
            <a:r>
              <a:rPr lang="en-US" altLang="en-US" sz="2400" b="1" dirty="0">
                <a:solidFill>
                  <a:srgbClr val="0000FF"/>
                </a:solidFill>
              </a:rPr>
              <a:t>the best </a:t>
            </a:r>
            <a:r>
              <a:rPr lang="en-US" altLang="en-US" sz="2400" b="1" dirty="0" smtClean="0">
                <a:solidFill>
                  <a:srgbClr val="0000FF"/>
                </a:solidFill>
              </a:rPr>
              <a:t>fit at </a:t>
            </a:r>
            <a:r>
              <a:rPr lang="en-US" altLang="en-US" sz="2400" b="1" dirty="0">
                <a:solidFill>
                  <a:srgbClr val="0000FF"/>
                </a:solidFill>
              </a:rPr>
              <a:t>age 13.</a:t>
            </a:r>
          </a:p>
          <a:p>
            <a:endParaRPr lang="en-US" altLang="en-US" sz="2400" b="1" dirty="0">
              <a:solidFill>
                <a:srgbClr val="0000FF"/>
              </a:solidFill>
            </a:endParaRPr>
          </a:p>
          <a:p>
            <a:r>
              <a:rPr lang="en-US" altLang="en-US" sz="2400" b="1" dirty="0">
                <a:solidFill>
                  <a:srgbClr val="0000FF"/>
                </a:solidFill>
              </a:rPr>
              <a:t>Increasing M by a factor of two to reflect increased mortality of early life stages for each of the two youngest age classes results in a negligible effect (&lt;2%) on the population estimate. </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3305946684"/>
              </p:ext>
            </p:extLst>
          </p:nvPr>
        </p:nvGraphicFramePr>
        <p:xfrm>
          <a:off x="2569544" y="3178056"/>
          <a:ext cx="7315200" cy="3505200"/>
        </p:xfrm>
        <a:graphic>
          <a:graphicData uri="http://schemas.openxmlformats.org/drawingml/2006/chart">
            <c:chart xmlns:c="http://schemas.openxmlformats.org/drawingml/2006/chart" xmlns:r="http://schemas.openxmlformats.org/officeDocument/2006/relationships" r:id="rId2"/>
          </a:graphicData>
        </a:graphic>
      </p:graphicFrame>
      <p:sp>
        <p:nvSpPr>
          <p:cNvPr id="31746" name="Rectangle 3"/>
          <p:cNvSpPr>
            <a:spLocks noChangeArrowheads="1"/>
          </p:cNvSpPr>
          <p:nvPr/>
        </p:nvSpPr>
        <p:spPr bwMode="auto">
          <a:xfrm>
            <a:off x="299262" y="21920"/>
            <a:ext cx="96774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2400" b="1" dirty="0">
                <a:solidFill>
                  <a:srgbClr val="3366FF"/>
                </a:solidFill>
              </a:rPr>
              <a:t>          </a:t>
            </a:r>
            <a:r>
              <a:rPr lang="en-US" altLang="en-US" sz="2400" b="1" dirty="0">
                <a:solidFill>
                  <a:srgbClr val="0000FF"/>
                </a:solidFill>
              </a:rPr>
              <a:t>What if White Sharks Live Longer than 30 years?</a:t>
            </a:r>
          </a:p>
          <a:p>
            <a:endParaRPr lang="en-US" altLang="en-US" sz="2600" b="1" dirty="0">
              <a:solidFill>
                <a:srgbClr val="0000FF"/>
              </a:solidFill>
            </a:endParaRPr>
          </a:p>
          <a:p>
            <a:r>
              <a:rPr lang="en-US" altLang="en-US" sz="2000" b="1" dirty="0">
                <a:solidFill>
                  <a:srgbClr val="0000FF"/>
                </a:solidFill>
              </a:rPr>
              <a:t>A recent study by </a:t>
            </a:r>
            <a:r>
              <a:rPr lang="en-US" altLang="en-US" sz="2000" b="1" dirty="0" err="1">
                <a:solidFill>
                  <a:srgbClr val="0000FF"/>
                </a:solidFill>
              </a:rPr>
              <a:t>Hamady</a:t>
            </a:r>
            <a:r>
              <a:rPr lang="en-US" altLang="en-US" sz="2000" b="1" dirty="0">
                <a:solidFill>
                  <a:srgbClr val="0000FF"/>
                </a:solidFill>
              </a:rPr>
              <a:t> </a:t>
            </a:r>
            <a:r>
              <a:rPr lang="en-US" altLang="en-US" sz="2000" b="1" i="1" dirty="0">
                <a:solidFill>
                  <a:srgbClr val="0000FF"/>
                </a:solidFill>
              </a:rPr>
              <a:t>et al. </a:t>
            </a:r>
            <a:r>
              <a:rPr lang="en-US" altLang="en-US" sz="2000" b="1" dirty="0">
                <a:solidFill>
                  <a:srgbClr val="0000FF"/>
                </a:solidFill>
              </a:rPr>
              <a:t>(2014) used bomb radiocarbon to validate the ages of 8 White Sharks from the western North Atlantic</a:t>
            </a:r>
            <a:r>
              <a:rPr lang="en-US" altLang="en-US" sz="2000" b="1" dirty="0" smtClean="0">
                <a:solidFill>
                  <a:srgbClr val="0000FF"/>
                </a:solidFill>
              </a:rPr>
              <a:t>.</a:t>
            </a:r>
          </a:p>
          <a:p>
            <a:endParaRPr lang="en-US" altLang="en-US" sz="2000" b="1" dirty="0">
              <a:solidFill>
                <a:srgbClr val="0000FF"/>
              </a:solidFill>
            </a:endParaRPr>
          </a:p>
          <a:p>
            <a:r>
              <a:rPr lang="en-US" altLang="en-US" sz="2000" b="1" dirty="0">
                <a:solidFill>
                  <a:srgbClr val="0000FF"/>
                </a:solidFill>
              </a:rPr>
              <a:t>Their results suggested that White Sharks </a:t>
            </a:r>
            <a:r>
              <a:rPr lang="en-US" altLang="en-US" sz="2000" b="1" dirty="0" smtClean="0">
                <a:solidFill>
                  <a:srgbClr val="0000FF"/>
                </a:solidFill>
              </a:rPr>
              <a:t>could perhaps live </a:t>
            </a:r>
            <a:r>
              <a:rPr lang="en-US" altLang="en-US" sz="2000" b="1" dirty="0">
                <a:solidFill>
                  <a:srgbClr val="0000FF"/>
                </a:solidFill>
              </a:rPr>
              <a:t>up </a:t>
            </a:r>
            <a:r>
              <a:rPr lang="en-US" altLang="en-US" sz="2000" b="1" dirty="0" smtClean="0">
                <a:solidFill>
                  <a:srgbClr val="0000FF"/>
                </a:solidFill>
              </a:rPr>
              <a:t>to 60</a:t>
            </a:r>
            <a:r>
              <a:rPr lang="en-US" altLang="en-US" sz="2000" b="1" dirty="0">
                <a:solidFill>
                  <a:srgbClr val="0000FF"/>
                </a:solidFill>
              </a:rPr>
              <a:t>, maybe 70 </a:t>
            </a:r>
            <a:r>
              <a:rPr lang="en-US" altLang="en-US" sz="2000" b="1" dirty="0" err="1" smtClean="0">
                <a:solidFill>
                  <a:srgbClr val="0000FF"/>
                </a:solidFill>
              </a:rPr>
              <a:t>yrs</a:t>
            </a:r>
            <a:r>
              <a:rPr lang="en-US" altLang="en-US" sz="2000" b="1" dirty="0" smtClean="0">
                <a:solidFill>
                  <a:srgbClr val="0000FF"/>
                </a:solidFill>
              </a:rPr>
              <a:t> (also theoretically predicted by Cailliet et al. (1985).</a:t>
            </a:r>
            <a:endParaRPr lang="en-US" altLang="en-US" sz="2000" b="1" dirty="0">
              <a:solidFill>
                <a:srgbClr val="0000FF"/>
              </a:solidFill>
            </a:endParaRPr>
          </a:p>
          <a:p>
            <a:endParaRPr lang="en-US" altLang="en-US" sz="2000" b="1" dirty="0">
              <a:solidFill>
                <a:srgbClr val="0000FF"/>
              </a:solidFill>
            </a:endParaRPr>
          </a:p>
          <a:p>
            <a:r>
              <a:rPr lang="en-US" altLang="en-US" sz="2000" b="1" dirty="0">
                <a:solidFill>
                  <a:srgbClr val="0000FF"/>
                </a:solidFill>
              </a:rPr>
              <a:t>This </a:t>
            </a:r>
            <a:r>
              <a:rPr lang="en-US" altLang="en-US" sz="2000" b="1" dirty="0" smtClean="0">
                <a:solidFill>
                  <a:srgbClr val="0000FF"/>
                </a:solidFill>
              </a:rPr>
              <a:t>could then </a:t>
            </a:r>
            <a:r>
              <a:rPr lang="en-US" altLang="en-US" sz="2000" b="1" i="1" dirty="0" smtClean="0">
                <a:solidFill>
                  <a:srgbClr val="0000FF"/>
                </a:solidFill>
              </a:rPr>
              <a:t>theoretically</a:t>
            </a:r>
            <a:r>
              <a:rPr lang="en-US" altLang="en-US" sz="2000" b="1" dirty="0" smtClean="0">
                <a:solidFill>
                  <a:srgbClr val="0000FF"/>
                </a:solidFill>
              </a:rPr>
              <a:t> change </a:t>
            </a:r>
            <a:r>
              <a:rPr lang="en-US" altLang="en-US" sz="2000" b="1" dirty="0">
                <a:solidFill>
                  <a:srgbClr val="0000FF"/>
                </a:solidFill>
              </a:rPr>
              <a:t>the growth curves of White Sharks as follows:</a:t>
            </a:r>
          </a:p>
          <a:p>
            <a:endParaRPr lang="en-US" altLang="en-US" sz="2400" b="1" dirty="0">
              <a:solidFill>
                <a:srgbClr val="0000FF"/>
              </a:solidFill>
            </a:endParaRPr>
          </a:p>
        </p:txBody>
      </p:sp>
      <p:grpSp>
        <p:nvGrpSpPr>
          <p:cNvPr id="4" name="Group 3"/>
          <p:cNvGrpSpPr/>
          <p:nvPr/>
        </p:nvGrpSpPr>
        <p:grpSpPr>
          <a:xfrm>
            <a:off x="401605" y="3810301"/>
            <a:ext cx="2301074" cy="1405358"/>
            <a:chOff x="6176000" y="4571999"/>
            <a:chExt cx="2496449" cy="1468683"/>
          </a:xfrm>
        </p:grpSpPr>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6000" y="4571999"/>
              <a:ext cx="2248864" cy="1468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p:cNvSpPr txBox="1">
              <a:spLocks noChangeArrowheads="1"/>
            </p:cNvSpPr>
            <p:nvPr/>
          </p:nvSpPr>
          <p:spPr bwMode="auto">
            <a:xfrm>
              <a:off x="7081946" y="5714787"/>
              <a:ext cx="15905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900" dirty="0" err="1" smtClean="0"/>
                <a:t>Squillante</a:t>
              </a:r>
              <a:r>
                <a:rPr lang="en-US" altLang="en-US" sz="900" dirty="0" smtClean="0"/>
                <a:t> in Ebert </a:t>
              </a:r>
              <a:r>
                <a:rPr lang="en-US" altLang="en-US" sz="900" dirty="0"/>
                <a:t>(2003)</a:t>
              </a:r>
            </a:p>
          </p:txBody>
        </p:sp>
      </p:gr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617144290"/>
              </p:ext>
            </p:extLst>
          </p:nvPr>
        </p:nvGraphicFramePr>
        <p:xfrm>
          <a:off x="800100" y="1676400"/>
          <a:ext cx="8382000" cy="351473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90500" y="152400"/>
            <a:ext cx="9601200" cy="1731243"/>
          </a:xfrm>
          <a:prstGeom prst="rect">
            <a:avLst/>
          </a:prstGeom>
        </p:spPr>
        <p:txBody>
          <a:bodyPr>
            <a:spAutoFit/>
          </a:bodyPr>
          <a:lstStyle/>
          <a:p>
            <a:pPr>
              <a:defRPr/>
            </a:pPr>
            <a:r>
              <a:rPr lang="en-US" sz="2800" b="1" dirty="0">
                <a:solidFill>
                  <a:srgbClr val="0000FF"/>
                </a:solidFill>
                <a:latin typeface="Times New Roman" charset="0"/>
                <a:ea typeface="ＭＳ Ｐゴシック" charset="0"/>
                <a:cs typeface="ＭＳ Ｐゴシック" charset="0"/>
              </a:rPr>
              <a:t>What if White Sharks Live Longer than 30 years (continued)?</a:t>
            </a:r>
          </a:p>
          <a:p>
            <a:pPr>
              <a:defRPr/>
            </a:pPr>
            <a:endParaRPr lang="en-US" sz="2000" b="1" dirty="0">
              <a:solidFill>
                <a:srgbClr val="0000FF"/>
              </a:solidFill>
              <a:latin typeface="Times New Roman" charset="0"/>
              <a:ea typeface="ＭＳ Ｐゴシック" charset="0"/>
              <a:cs typeface="ＭＳ Ｐゴシック" charset="0"/>
            </a:endParaRPr>
          </a:p>
          <a:p>
            <a:pPr>
              <a:defRPr/>
            </a:pPr>
            <a:r>
              <a:rPr lang="en-US" sz="2200" b="1" dirty="0" smtClean="0">
                <a:solidFill>
                  <a:srgbClr val="0000FF"/>
                </a:solidFill>
                <a:latin typeface="Times New Roman" charset="0"/>
                <a:ea typeface="ＭＳ Ｐゴシック" charset="0"/>
                <a:cs typeface="ＭＳ Ｐゴシック" charset="0"/>
              </a:rPr>
              <a:t>This would </a:t>
            </a:r>
            <a:r>
              <a:rPr lang="en-US" sz="2200" b="1" dirty="0">
                <a:solidFill>
                  <a:srgbClr val="0000FF"/>
                </a:solidFill>
                <a:latin typeface="Times New Roman" charset="0"/>
                <a:ea typeface="ＭＳ Ｐゴシック" charset="0"/>
                <a:cs typeface="ＭＳ Ｐゴシック" charset="0"/>
              </a:rPr>
              <a:t>change the theoretical survivorship curve or </a:t>
            </a:r>
            <a:r>
              <a:rPr lang="en-US" sz="2200" b="1" dirty="0" smtClean="0">
                <a:solidFill>
                  <a:srgbClr val="0000FF"/>
                </a:solidFill>
                <a:latin typeface="Times New Roman" charset="0"/>
                <a:ea typeface="ＭＳ Ｐゴシック" charset="0"/>
                <a:cs typeface="ＭＳ Ｐゴシック" charset="0"/>
              </a:rPr>
              <a:t>stationary age </a:t>
            </a:r>
            <a:r>
              <a:rPr lang="en-US" sz="2200" b="1" dirty="0">
                <a:solidFill>
                  <a:srgbClr val="0000FF"/>
                </a:solidFill>
                <a:latin typeface="Times New Roman" charset="0"/>
                <a:ea typeface="ＭＳ Ｐゴシック" charset="0"/>
                <a:cs typeface="ＭＳ Ｐゴシック" charset="0"/>
              </a:rPr>
              <a:t>distribution as seen below</a:t>
            </a:r>
            <a:r>
              <a:rPr lang="en-US" sz="2200" b="1" dirty="0">
                <a:solidFill>
                  <a:srgbClr val="3366FF"/>
                </a:solidFill>
                <a:latin typeface="Times New Roman" charset="0"/>
                <a:ea typeface="ＭＳ Ｐゴシック" charset="0"/>
                <a:cs typeface="ＭＳ Ｐゴシック" charset="0"/>
              </a:rPr>
              <a:t>.</a:t>
            </a:r>
          </a:p>
          <a:p>
            <a:pPr>
              <a:defRPr/>
            </a:pPr>
            <a:r>
              <a:rPr lang="en-US" sz="1050" b="1" dirty="0">
                <a:solidFill>
                  <a:srgbClr val="3366FF"/>
                </a:solidFill>
                <a:latin typeface="Times New Roman" charset="0"/>
                <a:ea typeface="ＭＳ Ｐゴシック" charset="0"/>
                <a:cs typeface="ＭＳ Ｐゴシック" charset="0"/>
              </a:rPr>
              <a:t> </a:t>
            </a:r>
          </a:p>
        </p:txBody>
      </p:sp>
      <p:sp>
        <p:nvSpPr>
          <p:cNvPr id="32771" name="TextBox 2"/>
          <p:cNvSpPr txBox="1">
            <a:spLocks noChangeArrowheads="1"/>
          </p:cNvSpPr>
          <p:nvPr/>
        </p:nvSpPr>
        <p:spPr bwMode="auto">
          <a:xfrm>
            <a:off x="723900" y="5754688"/>
            <a:ext cx="87455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2400" b="1" dirty="0">
                <a:solidFill>
                  <a:srgbClr val="0000FF"/>
                </a:solidFill>
              </a:rPr>
              <a:t>However, it would only make our </a:t>
            </a:r>
            <a:r>
              <a:rPr lang="en-US" altLang="en-US" sz="2400" b="1" dirty="0">
                <a:solidFill>
                  <a:srgbClr val="FF0000"/>
                </a:solidFill>
              </a:rPr>
              <a:t>population estimate even larger</a:t>
            </a:r>
          </a:p>
          <a:p>
            <a:r>
              <a:rPr lang="en-US" altLang="en-US" sz="2400" b="1" dirty="0">
                <a:solidFill>
                  <a:srgbClr val="0000FF"/>
                </a:solidFill>
              </a:rPr>
              <a:t>(between </a:t>
            </a:r>
            <a:r>
              <a:rPr lang="en-US" altLang="en-US" sz="2400" b="1" dirty="0">
                <a:solidFill>
                  <a:srgbClr val="FF0000"/>
                </a:solidFill>
              </a:rPr>
              <a:t>~3,450 to ~ 5,120 </a:t>
            </a:r>
            <a:r>
              <a:rPr lang="en-US" altLang="en-US" sz="2400" b="1" dirty="0">
                <a:solidFill>
                  <a:srgbClr val="0000FF"/>
                </a:solidFill>
              </a:rPr>
              <a:t>White Sharks; Burgess </a:t>
            </a:r>
            <a:r>
              <a:rPr lang="en-US" altLang="en-US" sz="2400" b="1" i="1" dirty="0">
                <a:solidFill>
                  <a:srgbClr val="0000FF"/>
                </a:solidFill>
              </a:rPr>
              <a:t>et al. </a:t>
            </a:r>
            <a:r>
              <a:rPr lang="en-US" altLang="en-US" sz="2400" b="1" dirty="0">
                <a:solidFill>
                  <a:srgbClr val="0000FF"/>
                </a:solidFill>
              </a:rPr>
              <a:t>2014).</a:t>
            </a:r>
          </a:p>
        </p:txBody>
      </p:sp>
      <p:sp>
        <p:nvSpPr>
          <p:cNvPr id="32772" name="TextBox 4"/>
          <p:cNvSpPr txBox="1">
            <a:spLocks noChangeArrowheads="1"/>
          </p:cNvSpPr>
          <p:nvPr/>
        </p:nvSpPr>
        <p:spPr bwMode="auto">
          <a:xfrm>
            <a:off x="3848100" y="5257800"/>
            <a:ext cx="142875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1200" b="1">
                <a:latin typeface="Calibri" pitchFamily="34" charset="0"/>
              </a:rPr>
              <a:t>Age Estimate (years)</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42" y="25106"/>
            <a:ext cx="9580512" cy="830997"/>
          </a:xfrm>
          <a:prstGeom prst="rect">
            <a:avLst/>
          </a:prstGeom>
        </p:spPr>
        <p:txBody>
          <a:bodyPr wrap="square">
            <a:spAutoFit/>
          </a:bodyPr>
          <a:lstStyle/>
          <a:p>
            <a:pPr algn="ctr"/>
            <a:r>
              <a:rPr lang="en-US" altLang="en-US" sz="2400" b="1" dirty="0">
                <a:solidFill>
                  <a:srgbClr val="0000FF"/>
                </a:solidFill>
              </a:rPr>
              <a:t>Our new estimate is comparable to white shark </a:t>
            </a:r>
            <a:r>
              <a:rPr lang="en-US" altLang="en-US" sz="2400" b="1" dirty="0" smtClean="0">
                <a:solidFill>
                  <a:srgbClr val="0000FF"/>
                </a:solidFill>
              </a:rPr>
              <a:t>population size estimates </a:t>
            </a:r>
            <a:r>
              <a:rPr lang="en-US" altLang="en-US" sz="2400" b="1" dirty="0">
                <a:solidFill>
                  <a:srgbClr val="0000FF"/>
                </a:solidFill>
              </a:rPr>
              <a:t>from other locations around the </a:t>
            </a:r>
            <a:r>
              <a:rPr lang="en-US" altLang="en-US" sz="2400" b="1" dirty="0" smtClean="0">
                <a:solidFill>
                  <a:srgbClr val="0000FF"/>
                </a:solidFill>
              </a:rPr>
              <a:t>world </a:t>
            </a:r>
            <a:r>
              <a:rPr lang="en-US" altLang="en-US" sz="2000" b="1" dirty="0" smtClean="0">
                <a:solidFill>
                  <a:srgbClr val="0000FF"/>
                </a:solidFill>
              </a:rPr>
              <a:t>(Burgess </a:t>
            </a:r>
            <a:r>
              <a:rPr lang="en-US" altLang="en-US" sz="2000" b="1" i="1" dirty="0" smtClean="0">
                <a:solidFill>
                  <a:srgbClr val="0000FF"/>
                </a:solidFill>
              </a:rPr>
              <a:t>et al. </a:t>
            </a:r>
            <a:r>
              <a:rPr lang="en-US" altLang="en-US" sz="2000" b="1" dirty="0" smtClean="0">
                <a:solidFill>
                  <a:srgbClr val="0000FF"/>
                </a:solidFill>
              </a:rPr>
              <a:t>2014)</a:t>
            </a:r>
            <a:endParaRPr lang="en-US" altLang="en-US" sz="2000" b="1" dirty="0">
              <a:solidFill>
                <a:srgbClr val="0000FF"/>
              </a:solidFill>
            </a:endParaRPr>
          </a:p>
        </p:txBody>
      </p:sp>
      <p:grpSp>
        <p:nvGrpSpPr>
          <p:cNvPr id="4" name="Group 3"/>
          <p:cNvGrpSpPr/>
          <p:nvPr/>
        </p:nvGrpSpPr>
        <p:grpSpPr>
          <a:xfrm>
            <a:off x="2101142" y="864949"/>
            <a:ext cx="5011763" cy="6212106"/>
            <a:chOff x="2101142" y="864949"/>
            <a:chExt cx="5011763" cy="6212106"/>
          </a:xfrm>
        </p:grpSpPr>
        <p:graphicFrame>
          <p:nvGraphicFramePr>
            <p:cNvPr id="38914" name="Object 2"/>
            <p:cNvGraphicFramePr>
              <a:graphicFrameLocks noChangeAspect="1"/>
            </p:cNvGraphicFramePr>
            <p:nvPr>
              <p:extLst>
                <p:ext uri="{D42A27DB-BD31-4B8C-83A1-F6EECF244321}">
                  <p14:modId xmlns:p14="http://schemas.microsoft.com/office/powerpoint/2010/main" val="2352966668"/>
                </p:ext>
              </p:extLst>
            </p:nvPr>
          </p:nvGraphicFramePr>
          <p:xfrm>
            <a:off x="2353817" y="864949"/>
            <a:ext cx="4759088" cy="6212106"/>
          </p:xfrm>
          <a:graphic>
            <a:graphicData uri="http://schemas.openxmlformats.org/presentationml/2006/ole">
              <mc:AlternateContent xmlns:mc="http://schemas.openxmlformats.org/markup-compatibility/2006">
                <mc:Choice xmlns:v="urn:schemas-microsoft-com:vml" Requires="v">
                  <p:oleObj spid="_x0000_s38941" name="Document" r:id="rId4" imgW="6086769" imgH="7968979" progId="Word.Document.12">
                    <p:embed/>
                  </p:oleObj>
                </mc:Choice>
                <mc:Fallback>
                  <p:oleObj name="Document" r:id="rId4" imgW="6086769" imgH="7968979" progId="Word.Document.12">
                    <p:embed/>
                    <p:pic>
                      <p:nvPicPr>
                        <p:cNvPr id="0" name="Object 2"/>
                        <p:cNvPicPr>
                          <a:picLocks noChangeAspect="1" noChangeArrowheads="1"/>
                        </p:cNvPicPr>
                        <p:nvPr/>
                      </p:nvPicPr>
                      <p:blipFill>
                        <a:blip r:embed="rId5"/>
                        <a:srcRect/>
                        <a:stretch>
                          <a:fillRect/>
                        </a:stretch>
                      </p:blipFill>
                      <p:spPr bwMode="auto">
                        <a:xfrm>
                          <a:off x="2353817" y="864949"/>
                          <a:ext cx="4759088" cy="6212106"/>
                        </a:xfrm>
                        <a:prstGeom prst="rect">
                          <a:avLst/>
                        </a:prstGeom>
                        <a:noFill/>
                        <a:ln>
                          <a:noFill/>
                        </a:ln>
                        <a:extLst/>
                      </p:spPr>
                    </p:pic>
                  </p:oleObj>
                </mc:Fallback>
              </mc:AlternateContent>
            </a:graphicData>
          </a:graphic>
        </p:graphicFrame>
        <p:sp>
          <p:nvSpPr>
            <p:cNvPr id="3" name="TextBox 2"/>
            <p:cNvSpPr txBox="1"/>
            <p:nvPr/>
          </p:nvSpPr>
          <p:spPr>
            <a:xfrm>
              <a:off x="2112961" y="2561992"/>
              <a:ext cx="312906" cy="400110"/>
            </a:xfrm>
            <a:prstGeom prst="rect">
              <a:avLst/>
            </a:prstGeom>
            <a:noFill/>
          </p:spPr>
          <p:txBody>
            <a:bodyPr wrap="none" rtlCol="0">
              <a:spAutoFit/>
            </a:bodyPr>
            <a:lstStyle/>
            <a:p>
              <a:r>
                <a:rPr lang="en-US" sz="2000" dirty="0" smtClean="0"/>
                <a:t>*</a:t>
              </a:r>
              <a:endParaRPr lang="en-US" sz="2000" dirty="0"/>
            </a:p>
          </p:txBody>
        </p:sp>
        <p:sp>
          <p:nvSpPr>
            <p:cNvPr id="8" name="TextBox 7"/>
            <p:cNvSpPr txBox="1"/>
            <p:nvPr/>
          </p:nvSpPr>
          <p:spPr>
            <a:xfrm>
              <a:off x="2101142" y="2900519"/>
              <a:ext cx="312906" cy="400110"/>
            </a:xfrm>
            <a:prstGeom prst="rect">
              <a:avLst/>
            </a:prstGeom>
            <a:noFill/>
          </p:spPr>
          <p:txBody>
            <a:bodyPr wrap="none" rtlCol="0">
              <a:spAutoFit/>
            </a:bodyPr>
            <a:lstStyle/>
            <a:p>
              <a:r>
                <a:rPr lang="en-US" sz="2000" dirty="0" smtClean="0"/>
                <a:t>*</a:t>
              </a:r>
              <a:endParaRPr lang="en-US" sz="2000" dirty="0"/>
            </a:p>
          </p:txBody>
        </p:sp>
        <p:sp>
          <p:nvSpPr>
            <p:cNvPr id="9" name="TextBox 8"/>
            <p:cNvSpPr txBox="1"/>
            <p:nvPr/>
          </p:nvSpPr>
          <p:spPr>
            <a:xfrm>
              <a:off x="2101142" y="5758135"/>
              <a:ext cx="312906" cy="400110"/>
            </a:xfrm>
            <a:prstGeom prst="rect">
              <a:avLst/>
            </a:prstGeom>
            <a:noFill/>
          </p:spPr>
          <p:txBody>
            <a:bodyPr wrap="none" rtlCol="0">
              <a:spAutoFit/>
            </a:bodyPr>
            <a:lstStyle/>
            <a:p>
              <a:r>
                <a:rPr lang="en-US" sz="2000" dirty="0" smtClean="0"/>
                <a:t>*</a:t>
              </a:r>
              <a:endParaRPr lang="en-US" sz="2000" dirty="0"/>
            </a:p>
          </p:txBody>
        </p:sp>
      </p:grpSp>
      <p:sp>
        <p:nvSpPr>
          <p:cNvPr id="10" name="TextBox 9"/>
          <p:cNvSpPr txBox="1"/>
          <p:nvPr/>
        </p:nvSpPr>
        <p:spPr>
          <a:xfrm>
            <a:off x="7202903" y="6141339"/>
            <a:ext cx="2789496" cy="400110"/>
          </a:xfrm>
          <a:prstGeom prst="rect">
            <a:avLst/>
          </a:prstGeom>
          <a:noFill/>
        </p:spPr>
        <p:txBody>
          <a:bodyPr wrap="none" rtlCol="0">
            <a:spAutoFit/>
          </a:bodyPr>
          <a:lstStyle/>
          <a:p>
            <a:r>
              <a:rPr lang="en-US" sz="2000" dirty="0" smtClean="0"/>
              <a:t>* </a:t>
            </a:r>
            <a:r>
              <a:rPr lang="en-US" sz="1800" dirty="0" smtClean="0"/>
              <a:t>= Discussed in later slides</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342900" y="304800"/>
            <a:ext cx="9601200" cy="680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2800" b="1" dirty="0" smtClean="0">
                <a:solidFill>
                  <a:srgbClr val="0000FF"/>
                </a:solidFill>
              </a:rPr>
              <a:t>In </a:t>
            </a:r>
            <a:r>
              <a:rPr lang="en-US" altLang="en-US" sz="2800" b="1" dirty="0">
                <a:solidFill>
                  <a:srgbClr val="0000FF"/>
                </a:solidFill>
              </a:rPr>
              <a:t>the </a:t>
            </a:r>
            <a:r>
              <a:rPr lang="en-US" altLang="en-US" sz="2800" b="1" dirty="0" smtClean="0">
                <a:solidFill>
                  <a:srgbClr val="0000FF"/>
                </a:solidFill>
              </a:rPr>
              <a:t>eastern </a:t>
            </a:r>
            <a:r>
              <a:rPr lang="en-US" altLang="en-US" sz="2800" b="1" dirty="0">
                <a:solidFill>
                  <a:srgbClr val="0000FF"/>
                </a:solidFill>
              </a:rPr>
              <a:t>North </a:t>
            </a:r>
            <a:r>
              <a:rPr lang="en-US" altLang="en-US" sz="2800" b="1" dirty="0" smtClean="0">
                <a:solidFill>
                  <a:srgbClr val="0000FF"/>
                </a:solidFill>
              </a:rPr>
              <a:t>Pacific </a:t>
            </a:r>
            <a:endParaRPr lang="en-US" altLang="en-US" sz="2800" b="1" dirty="0">
              <a:solidFill>
                <a:srgbClr val="0000FF"/>
              </a:solidFill>
            </a:endParaRPr>
          </a:p>
          <a:p>
            <a:r>
              <a:rPr lang="en-US" altLang="en-US" sz="2800" b="1" dirty="0" smtClean="0">
                <a:solidFill>
                  <a:srgbClr val="0000FF"/>
                </a:solidFill>
              </a:rPr>
              <a:t>(U.S. west coast): </a:t>
            </a:r>
            <a:endParaRPr lang="en-US" altLang="en-US" sz="2800" b="1" dirty="0">
              <a:solidFill>
                <a:srgbClr val="0000FF"/>
              </a:solidFill>
            </a:endParaRPr>
          </a:p>
          <a:p>
            <a:endParaRPr lang="en-US" altLang="en-US" sz="2000" b="1" dirty="0">
              <a:solidFill>
                <a:srgbClr val="0000FF"/>
              </a:solidFill>
            </a:endParaRPr>
          </a:p>
          <a:p>
            <a:endParaRPr lang="en-US" altLang="en-US" sz="2400" b="1" dirty="0" smtClean="0">
              <a:solidFill>
                <a:srgbClr val="0000FF"/>
              </a:solidFill>
            </a:endParaRPr>
          </a:p>
          <a:p>
            <a:endParaRPr lang="en-US" altLang="en-US" sz="2400" b="1" dirty="0">
              <a:solidFill>
                <a:srgbClr val="0000FF"/>
              </a:solidFill>
            </a:endParaRPr>
          </a:p>
          <a:p>
            <a:endParaRPr lang="en-US" altLang="en-US" sz="2400" b="1" dirty="0" smtClean="0">
              <a:solidFill>
                <a:srgbClr val="0000FF"/>
              </a:solidFill>
            </a:endParaRPr>
          </a:p>
          <a:p>
            <a:endParaRPr lang="en-US" altLang="en-US" sz="2400" b="1" dirty="0" smtClean="0">
              <a:solidFill>
                <a:srgbClr val="0000FF"/>
              </a:solidFill>
            </a:endParaRPr>
          </a:p>
          <a:p>
            <a:r>
              <a:rPr lang="en-US" altLang="en-US" sz="2400" b="1" dirty="0" smtClean="0">
                <a:solidFill>
                  <a:srgbClr val="0000FF"/>
                </a:solidFill>
              </a:rPr>
              <a:t>Our </a:t>
            </a:r>
            <a:r>
              <a:rPr lang="en-US" altLang="en-US" sz="2400" b="1" dirty="0">
                <a:solidFill>
                  <a:srgbClr val="0000FF"/>
                </a:solidFill>
              </a:rPr>
              <a:t>estimate is similar to that from a recent independent status review by the NMFS (</a:t>
            </a:r>
            <a:r>
              <a:rPr lang="en-US" altLang="en-US" sz="2400" b="1" i="1" dirty="0">
                <a:solidFill>
                  <a:srgbClr val="0000FF"/>
                </a:solidFill>
              </a:rPr>
              <a:t>Dewar et al. 2014</a:t>
            </a:r>
            <a:r>
              <a:rPr lang="en-US" altLang="en-US" sz="2400" b="1" dirty="0">
                <a:solidFill>
                  <a:srgbClr val="0000FF"/>
                </a:solidFill>
              </a:rPr>
              <a:t>) of the ENP white shark population, which estimated </a:t>
            </a:r>
            <a:r>
              <a:rPr lang="en-US" altLang="en-US" sz="2400" b="1" dirty="0">
                <a:solidFill>
                  <a:srgbClr val="FF0000"/>
                </a:solidFill>
              </a:rPr>
              <a:t>~3,000 </a:t>
            </a:r>
            <a:r>
              <a:rPr lang="en-US" altLang="en-US" sz="2400" b="1" dirty="0">
                <a:solidFill>
                  <a:srgbClr val="0000FF"/>
                </a:solidFill>
              </a:rPr>
              <a:t>individuals.</a:t>
            </a:r>
          </a:p>
          <a:p>
            <a:endParaRPr lang="en-US" altLang="en-US" sz="2400" b="1" dirty="0">
              <a:solidFill>
                <a:srgbClr val="0000FF"/>
              </a:solidFill>
            </a:endParaRPr>
          </a:p>
          <a:p>
            <a:r>
              <a:rPr lang="en-US" altLang="en-US" sz="2400" b="1" dirty="0">
                <a:solidFill>
                  <a:srgbClr val="0000FF"/>
                </a:solidFill>
              </a:rPr>
              <a:t>This status review team had access to virtually all available data from white shark researchers throughout the eastern North Pacific and used multiple modeling approaches</a:t>
            </a:r>
            <a:r>
              <a:rPr lang="en-US" altLang="en-US" sz="2400" b="1" dirty="0" smtClean="0">
                <a:solidFill>
                  <a:srgbClr val="0000FF"/>
                </a:solidFill>
              </a:rPr>
              <a:t>. </a:t>
            </a:r>
          </a:p>
          <a:p>
            <a:endParaRPr lang="en-US" altLang="en-US" sz="2400" b="1" dirty="0">
              <a:solidFill>
                <a:srgbClr val="0000FF"/>
              </a:solidFill>
            </a:endParaRPr>
          </a:p>
          <a:p>
            <a:r>
              <a:rPr lang="en-US" altLang="en-US" sz="2400" b="1" dirty="0" smtClean="0">
                <a:solidFill>
                  <a:srgbClr val="0000FF"/>
                </a:solidFill>
              </a:rPr>
              <a:t>Similar conclusions were made in a 2014 analysis by the California Department of Fish and Wildlife (and approved by the Commission)</a:t>
            </a:r>
            <a:endParaRPr lang="en-US" altLang="en-US" sz="2400" b="1" dirty="0">
              <a:solidFill>
                <a:srgbClr val="0000FF"/>
              </a:solidFill>
            </a:endParaRPr>
          </a:p>
          <a:p>
            <a:endParaRPr lang="en-US" altLang="en-US" sz="2400" b="1" dirty="0">
              <a:solidFill>
                <a:srgbClr val="0000FF"/>
              </a:solidFill>
            </a:endParaRPr>
          </a:p>
        </p:txBody>
      </p:sp>
      <p:grpSp>
        <p:nvGrpSpPr>
          <p:cNvPr id="3" name="Group 2"/>
          <p:cNvGrpSpPr/>
          <p:nvPr/>
        </p:nvGrpSpPr>
        <p:grpSpPr>
          <a:xfrm>
            <a:off x="5696745" y="433848"/>
            <a:ext cx="3006902" cy="1942024"/>
            <a:chOff x="6182025" y="1237203"/>
            <a:chExt cx="2494466" cy="1602617"/>
          </a:xfrm>
        </p:grpSpPr>
        <p:pic>
          <p:nvPicPr>
            <p:cNvPr id="4" name="Picture 3"/>
            <p:cNvPicPr>
              <a:picLocks noChangeAspect="1"/>
            </p:cNvPicPr>
            <p:nvPr/>
          </p:nvPicPr>
          <p:blipFill>
            <a:blip r:embed="rId2"/>
            <a:stretch>
              <a:fillRect/>
            </a:stretch>
          </p:blipFill>
          <p:spPr>
            <a:xfrm>
              <a:off x="6182025" y="1237203"/>
              <a:ext cx="2494466" cy="1602617"/>
            </a:xfrm>
            <a:prstGeom prst="rect">
              <a:avLst/>
            </a:prstGeom>
          </p:spPr>
        </p:pic>
        <p:sp>
          <p:nvSpPr>
            <p:cNvPr id="5" name="TextBox 4"/>
            <p:cNvSpPr txBox="1"/>
            <p:nvPr/>
          </p:nvSpPr>
          <p:spPr>
            <a:xfrm>
              <a:off x="7761043" y="2598482"/>
              <a:ext cx="725336" cy="182600"/>
            </a:xfrm>
            <a:prstGeom prst="rect">
              <a:avLst/>
            </a:prstGeom>
            <a:noFill/>
          </p:spPr>
          <p:txBody>
            <a:bodyPr wrap="none" rtlCol="0">
              <a:spAutoFit/>
            </a:bodyPr>
            <a:lstStyle/>
            <a:p>
              <a:r>
                <a:rPr lang="en-US" dirty="0" smtClean="0">
                  <a:solidFill>
                    <a:srgbClr val="FDF9FF"/>
                  </a:solidFill>
                </a:rPr>
                <a:t>Scot Anderson</a:t>
              </a:r>
              <a:endParaRPr lang="en-US" dirty="0">
                <a:solidFill>
                  <a:srgbClr val="FDF9FF"/>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255752" y="-354240"/>
            <a:ext cx="97536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endParaRPr lang="en-US" altLang="en-US" sz="2800" dirty="0"/>
          </a:p>
          <a:p>
            <a:r>
              <a:rPr lang="en-US" altLang="en-US" sz="2800" b="1" dirty="0">
                <a:solidFill>
                  <a:srgbClr val="0000FF"/>
                </a:solidFill>
              </a:rPr>
              <a:t>In the western North Atlantic: </a:t>
            </a:r>
          </a:p>
          <a:p>
            <a:endParaRPr lang="en-US" altLang="en-US" sz="2400" b="1" dirty="0">
              <a:solidFill>
                <a:srgbClr val="0000FF"/>
              </a:solidFill>
            </a:endParaRPr>
          </a:p>
          <a:p>
            <a:r>
              <a:rPr lang="en-US" altLang="en-US" sz="2200" b="1" dirty="0">
                <a:solidFill>
                  <a:srgbClr val="0000FF"/>
                </a:solidFill>
              </a:rPr>
              <a:t>Another study </a:t>
            </a:r>
            <a:r>
              <a:rPr lang="en-US" altLang="en-US" sz="2200" b="1" dirty="0" smtClean="0">
                <a:solidFill>
                  <a:srgbClr val="0000FF"/>
                </a:solidFill>
              </a:rPr>
              <a:t>(</a:t>
            </a:r>
            <a:r>
              <a:rPr lang="en-US" altLang="en-US" sz="2200" b="1" i="1" dirty="0" smtClean="0">
                <a:solidFill>
                  <a:srgbClr val="0000FF"/>
                </a:solidFill>
              </a:rPr>
              <a:t>Curtis et al. 2014</a:t>
            </a:r>
            <a:r>
              <a:rPr lang="en-US" altLang="en-US" sz="2200" b="1" dirty="0" smtClean="0">
                <a:solidFill>
                  <a:srgbClr val="0000FF"/>
                </a:solidFill>
              </a:rPr>
              <a:t>) was </a:t>
            </a:r>
            <a:r>
              <a:rPr lang="en-US" altLang="en-US" sz="2200" b="1" dirty="0">
                <a:solidFill>
                  <a:srgbClr val="0000FF"/>
                </a:solidFill>
              </a:rPr>
              <a:t>just published indicating an increase in </a:t>
            </a:r>
            <a:r>
              <a:rPr lang="en-US" altLang="en-US" sz="2200" b="1" dirty="0" smtClean="0">
                <a:solidFill>
                  <a:srgbClr val="0000FF"/>
                </a:solidFill>
              </a:rPr>
              <a:t>relative abundance </a:t>
            </a:r>
            <a:r>
              <a:rPr lang="en-US" altLang="en-US" sz="2200" b="1" dirty="0">
                <a:solidFill>
                  <a:srgbClr val="0000FF"/>
                </a:solidFill>
              </a:rPr>
              <a:t>of White Sharks:</a:t>
            </a:r>
          </a:p>
          <a:p>
            <a:endParaRPr lang="en-US" altLang="en-US" sz="2400" b="1" dirty="0">
              <a:solidFill>
                <a:srgbClr val="0000FF"/>
              </a:solidFill>
            </a:endParaRPr>
          </a:p>
          <a:p>
            <a:r>
              <a:rPr lang="en-US" altLang="en-US" sz="2200" b="1" dirty="0"/>
              <a:t>Seasonal distribution and historic trends in abundance of White Sharks, </a:t>
            </a:r>
            <a:r>
              <a:rPr lang="en-US" altLang="en-US" sz="2200" b="1" i="1" dirty="0" err="1"/>
              <a:t>Carcharodon</a:t>
            </a:r>
            <a:r>
              <a:rPr lang="en-US" altLang="en-US" sz="2200" b="1" i="1" dirty="0"/>
              <a:t> </a:t>
            </a:r>
            <a:r>
              <a:rPr lang="en-US" altLang="en-US" sz="2200" b="1" i="1" dirty="0" err="1"/>
              <a:t>carcharias</a:t>
            </a:r>
            <a:r>
              <a:rPr lang="en-US" altLang="en-US" sz="2200" b="1" dirty="0"/>
              <a:t>, in the </a:t>
            </a:r>
            <a:r>
              <a:rPr lang="en-US" altLang="en-US" sz="2200" b="1" dirty="0" smtClean="0"/>
              <a:t>western </a:t>
            </a:r>
            <a:r>
              <a:rPr lang="en-US" altLang="en-US" sz="2200" b="1" dirty="0"/>
              <a:t>North Atlantic Ocean</a:t>
            </a:r>
            <a:r>
              <a:rPr lang="en-US" altLang="en-US" sz="1800" b="1" dirty="0"/>
              <a:t>,</a:t>
            </a:r>
            <a:r>
              <a:rPr lang="en-US" altLang="en-US" sz="1800" b="1" u="sng" dirty="0"/>
              <a:t> </a:t>
            </a:r>
            <a:r>
              <a:rPr lang="en-US" altLang="en-US" sz="1800" dirty="0"/>
              <a:t>by Curtis TH, </a:t>
            </a:r>
            <a:r>
              <a:rPr lang="en-US" altLang="en-US" sz="1800" dirty="0" err="1"/>
              <a:t>McCandless</a:t>
            </a:r>
            <a:r>
              <a:rPr lang="en-US" altLang="en-US" sz="1800" dirty="0"/>
              <a:t> CT, Carlson JK, </a:t>
            </a:r>
            <a:r>
              <a:rPr lang="en-US" altLang="en-US" sz="1800" dirty="0" err="1"/>
              <a:t>Skomal</a:t>
            </a:r>
            <a:r>
              <a:rPr lang="en-US" altLang="en-US" sz="1800" dirty="0"/>
              <a:t> GB, Kohler NE, et al. (2014) Seasonal Distribution and Historic Trends in Abundance of White Sharks, </a:t>
            </a:r>
            <a:r>
              <a:rPr lang="en-US" altLang="en-US" sz="1800" i="1" dirty="0" err="1"/>
              <a:t>Carcharodon</a:t>
            </a:r>
            <a:r>
              <a:rPr lang="en-US" altLang="en-US" sz="1800" i="1" dirty="0"/>
              <a:t> </a:t>
            </a:r>
            <a:r>
              <a:rPr lang="en-US" altLang="en-US" sz="1800" i="1" dirty="0" err="1"/>
              <a:t>carcharias</a:t>
            </a:r>
            <a:r>
              <a:rPr lang="en-US" altLang="en-US" sz="1800" dirty="0"/>
              <a:t>, in the Western North Atlantic Ocean. </a:t>
            </a:r>
            <a:r>
              <a:rPr lang="en-US" altLang="en-US" sz="1800" dirty="0" err="1"/>
              <a:t>PLoS</a:t>
            </a:r>
            <a:r>
              <a:rPr lang="en-US" altLang="en-US" sz="1800" dirty="0"/>
              <a:t> ONE 9(6): e99240. </a:t>
            </a:r>
            <a:r>
              <a:rPr lang="en-US" altLang="en-US" sz="1800" dirty="0" err="1"/>
              <a:t>doi</a:t>
            </a:r>
            <a:r>
              <a:rPr lang="en-US" altLang="en-US" sz="1800" dirty="0"/>
              <a:t>: 10.1371/journal.pone.0099240 </a:t>
            </a:r>
          </a:p>
          <a:p>
            <a:endParaRPr lang="en-US" altLang="en-US" sz="2400" dirty="0"/>
          </a:p>
        </p:txBody>
      </p:sp>
      <p:pic>
        <p:nvPicPr>
          <p:cNvPr id="358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3786188"/>
            <a:ext cx="4999038"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342900" y="152400"/>
            <a:ext cx="9753600" cy="692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2800" b="1" dirty="0">
                <a:solidFill>
                  <a:srgbClr val="0000FF"/>
                </a:solidFill>
              </a:rPr>
              <a:t>In Australia:</a:t>
            </a:r>
          </a:p>
          <a:p>
            <a:endParaRPr lang="en-US" altLang="en-US" sz="2000" b="1" dirty="0">
              <a:solidFill>
                <a:srgbClr val="0000FF"/>
              </a:solidFill>
            </a:endParaRPr>
          </a:p>
          <a:p>
            <a:r>
              <a:rPr lang="en-US" altLang="en-US" sz="2000" b="1" i="1" dirty="0">
                <a:solidFill>
                  <a:srgbClr val="0000FF"/>
                </a:solidFill>
              </a:rPr>
              <a:t>Malcolm et al. (2001) </a:t>
            </a:r>
            <a:r>
              <a:rPr lang="en-US" altLang="en-US" sz="2000" b="1" dirty="0">
                <a:solidFill>
                  <a:srgbClr val="0000FF"/>
                </a:solidFill>
              </a:rPr>
              <a:t>used catch and effort data, historical fishing records, shark control program records, cage-diving operation information, telemetry, tag and recapture, and shark attack data in a deterministic population size model to estimate a population size of between </a:t>
            </a:r>
            <a:r>
              <a:rPr lang="en-US" altLang="en-US" sz="2000" b="1" dirty="0">
                <a:solidFill>
                  <a:srgbClr val="FF0000"/>
                </a:solidFill>
              </a:rPr>
              <a:t>2,728 and 13,746 </a:t>
            </a:r>
            <a:r>
              <a:rPr lang="en-US" altLang="en-US" sz="2000" b="1" dirty="0">
                <a:solidFill>
                  <a:srgbClr val="0000FF"/>
                </a:solidFill>
              </a:rPr>
              <a:t>female White Sharks. </a:t>
            </a:r>
          </a:p>
          <a:p>
            <a:endParaRPr lang="en-US" altLang="en-US" sz="2000" b="1" dirty="0">
              <a:solidFill>
                <a:srgbClr val="0000FF"/>
              </a:solidFill>
            </a:endParaRPr>
          </a:p>
          <a:p>
            <a:r>
              <a:rPr lang="en-US" altLang="en-US" sz="2000" b="1" dirty="0">
                <a:solidFill>
                  <a:srgbClr val="0000FF"/>
                </a:solidFill>
              </a:rPr>
              <a:t>In another </a:t>
            </a:r>
            <a:r>
              <a:rPr lang="en-US" altLang="en-US" sz="2000" b="1" dirty="0" smtClean="0">
                <a:solidFill>
                  <a:srgbClr val="0000FF"/>
                </a:solidFill>
              </a:rPr>
              <a:t>study, </a:t>
            </a:r>
            <a:r>
              <a:rPr lang="en-US" altLang="en-US" sz="2000" b="1" i="1" dirty="0" smtClean="0">
                <a:solidFill>
                  <a:srgbClr val="0000FF"/>
                </a:solidFill>
              </a:rPr>
              <a:t>Blower </a:t>
            </a:r>
            <a:r>
              <a:rPr lang="en-US" altLang="en-US" sz="2000" b="1" i="1" dirty="0">
                <a:solidFill>
                  <a:srgbClr val="0000FF"/>
                </a:solidFill>
              </a:rPr>
              <a:t>et al</a:t>
            </a:r>
            <a:r>
              <a:rPr lang="en-US" altLang="en-US" sz="2000" b="1" i="1" dirty="0" smtClean="0">
                <a:solidFill>
                  <a:srgbClr val="0000FF"/>
                </a:solidFill>
              </a:rPr>
              <a:t>.( </a:t>
            </a:r>
            <a:r>
              <a:rPr lang="en-US" altLang="en-US" sz="2000" b="1" i="1" dirty="0">
                <a:solidFill>
                  <a:srgbClr val="0000FF"/>
                </a:solidFill>
              </a:rPr>
              <a:t>2012)</a:t>
            </a:r>
            <a:r>
              <a:rPr lang="en-US" altLang="en-US" sz="2000" b="1" dirty="0">
                <a:solidFill>
                  <a:srgbClr val="0000FF"/>
                </a:solidFill>
              </a:rPr>
              <a:t>, used genetic techniques to estimate the effective population size of white sharks off southern Australia at approximately </a:t>
            </a:r>
            <a:r>
              <a:rPr lang="en-US" altLang="en-US" sz="2000" b="1" dirty="0">
                <a:solidFill>
                  <a:srgbClr val="FF0000"/>
                </a:solidFill>
              </a:rPr>
              <a:t>1,512 </a:t>
            </a:r>
            <a:r>
              <a:rPr lang="en-US" altLang="en-US" sz="2000" b="1" dirty="0">
                <a:solidFill>
                  <a:srgbClr val="0000FF"/>
                </a:solidFill>
              </a:rPr>
              <a:t>individuals.</a:t>
            </a:r>
          </a:p>
          <a:p>
            <a:endParaRPr lang="en-US" altLang="en-US" sz="2000" b="1" dirty="0">
              <a:solidFill>
                <a:srgbClr val="0000FF"/>
              </a:solidFill>
            </a:endParaRPr>
          </a:p>
          <a:p>
            <a:r>
              <a:rPr lang="en-US" altLang="en-US" sz="2000" b="1" dirty="0">
                <a:solidFill>
                  <a:srgbClr val="0000FF"/>
                </a:solidFill>
              </a:rPr>
              <a:t>This study also suggested that a </a:t>
            </a:r>
            <a:r>
              <a:rPr lang="en-US" altLang="en-US" sz="2000" b="1" dirty="0">
                <a:solidFill>
                  <a:srgbClr val="FF0000"/>
                </a:solidFill>
              </a:rPr>
              <a:t>minimum of 500-1,000 breeding individuals </a:t>
            </a:r>
            <a:r>
              <a:rPr lang="en-US" altLang="en-US" sz="2000" b="1" dirty="0">
                <a:solidFill>
                  <a:srgbClr val="0000FF"/>
                </a:solidFill>
              </a:rPr>
              <a:t>would be required to retain enough genetic variability and ensure evolutionary potential.</a:t>
            </a:r>
          </a:p>
          <a:p>
            <a:endParaRPr lang="en-US" altLang="en-US" sz="2000" b="1" dirty="0">
              <a:solidFill>
                <a:srgbClr val="0000FF"/>
              </a:solidFill>
            </a:endParaRPr>
          </a:p>
          <a:p>
            <a:r>
              <a:rPr lang="en-US" altLang="en-US" sz="2000" b="1" dirty="0">
                <a:solidFill>
                  <a:srgbClr val="0000FF"/>
                </a:solidFill>
              </a:rPr>
              <a:t>Although the size of the central California coastline is significantly </a:t>
            </a:r>
            <a:r>
              <a:rPr lang="en-US" altLang="en-US" sz="2000" b="1" dirty="0" smtClean="0">
                <a:solidFill>
                  <a:srgbClr val="0000FF"/>
                </a:solidFill>
              </a:rPr>
              <a:t>smaller </a:t>
            </a:r>
            <a:r>
              <a:rPr lang="en-US" altLang="en-US" sz="2000" b="1" dirty="0">
                <a:solidFill>
                  <a:srgbClr val="0000FF"/>
                </a:solidFill>
              </a:rPr>
              <a:t>than the area studies in Australia, the differences in </a:t>
            </a:r>
            <a:r>
              <a:rPr lang="en-US" altLang="en-US" sz="2000" b="1" dirty="0" smtClean="0">
                <a:solidFill>
                  <a:srgbClr val="0000FF"/>
                </a:solidFill>
              </a:rPr>
              <a:t>population </a:t>
            </a:r>
            <a:r>
              <a:rPr lang="en-US" altLang="en-US" sz="2000" b="1" dirty="0">
                <a:solidFill>
                  <a:srgbClr val="0000FF"/>
                </a:solidFill>
              </a:rPr>
              <a:t>size estimates is notable.</a:t>
            </a:r>
          </a:p>
          <a:p>
            <a:endParaRPr lang="en-US" altLang="en-US" sz="2000" b="1" dirty="0">
              <a:solidFill>
                <a:srgbClr val="0000FF"/>
              </a:solidFill>
            </a:endParaRPr>
          </a:p>
          <a:p>
            <a:r>
              <a:rPr lang="en-US" altLang="en-US" sz="2000" b="1" dirty="0">
                <a:solidFill>
                  <a:srgbClr val="0000FF"/>
                </a:solidFill>
              </a:rPr>
              <a:t>This also contrasts with statements by Chapple </a:t>
            </a:r>
            <a:r>
              <a:rPr lang="en-US" altLang="en-US" sz="2000" b="1" i="1" dirty="0">
                <a:solidFill>
                  <a:srgbClr val="0000FF"/>
                </a:solidFill>
              </a:rPr>
              <a:t>et al. </a:t>
            </a:r>
            <a:r>
              <a:rPr lang="en-US" altLang="en-US" sz="2000" b="1" dirty="0">
                <a:solidFill>
                  <a:srgbClr val="0000FF"/>
                </a:solidFill>
              </a:rPr>
              <a:t>(2011) </a:t>
            </a:r>
            <a:r>
              <a:rPr lang="en-US" altLang="en-US" sz="2000" b="1" dirty="0" smtClean="0">
                <a:solidFill>
                  <a:srgbClr val="0000FF"/>
                </a:solidFill>
              </a:rPr>
              <a:t>that </a:t>
            </a:r>
            <a:r>
              <a:rPr lang="en-US" altLang="en-US" sz="2000" b="1" dirty="0">
                <a:solidFill>
                  <a:srgbClr val="0000FF"/>
                </a:solidFill>
              </a:rPr>
              <a:t>the size of the eastern North Pacific White Shark population is alarmingly low, and cited genetic diversity as a factor.</a:t>
            </a:r>
          </a:p>
          <a:p>
            <a:endParaRPr lang="en-US" altLang="en-US" sz="2000" b="1" dirty="0">
              <a:solidFill>
                <a:srgbClr val="0000FF"/>
              </a:solidFill>
            </a:endParaRPr>
          </a:p>
          <a:p>
            <a:endParaRPr lang="en-US" altLang="en-US" sz="2000" b="1"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276777" y="431611"/>
            <a:ext cx="9601200" cy="569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2800" b="1" dirty="0">
                <a:solidFill>
                  <a:srgbClr val="0000FF"/>
                </a:solidFill>
              </a:rPr>
              <a:t>And, in South Africa:</a:t>
            </a:r>
          </a:p>
          <a:p>
            <a:endParaRPr lang="en-US" altLang="en-US" sz="2400" b="1" dirty="0" smtClean="0">
              <a:solidFill>
                <a:srgbClr val="0000FF"/>
              </a:solidFill>
            </a:endParaRPr>
          </a:p>
          <a:p>
            <a:r>
              <a:rPr lang="en-US" altLang="en-US" sz="2400" b="1" dirty="0" smtClean="0">
                <a:solidFill>
                  <a:srgbClr val="0000FF"/>
                </a:solidFill>
              </a:rPr>
              <a:t>A </a:t>
            </a:r>
            <a:r>
              <a:rPr lang="en-US" altLang="en-US" sz="2400" b="1" dirty="0">
                <a:solidFill>
                  <a:srgbClr val="0000FF"/>
                </a:solidFill>
              </a:rPr>
              <a:t>mark-recapture study by </a:t>
            </a:r>
            <a:r>
              <a:rPr lang="en-US" altLang="en-US" sz="2400" b="1" i="1" dirty="0">
                <a:solidFill>
                  <a:srgbClr val="0000FF"/>
                </a:solidFill>
              </a:rPr>
              <a:t>Towner et al. (2013) </a:t>
            </a:r>
            <a:r>
              <a:rPr lang="en-US" altLang="en-US" sz="2400" b="1" dirty="0">
                <a:solidFill>
                  <a:srgbClr val="0000FF"/>
                </a:solidFill>
              </a:rPr>
              <a:t>using photo-ID techniques at two adjacent White Shark </a:t>
            </a:r>
            <a:r>
              <a:rPr lang="en-US" altLang="en-US" sz="2400" b="1" dirty="0" smtClean="0">
                <a:solidFill>
                  <a:srgbClr val="0000FF"/>
                </a:solidFill>
              </a:rPr>
              <a:t>aggregation locations </a:t>
            </a:r>
            <a:r>
              <a:rPr lang="en-US" altLang="en-US" sz="2400" b="1" dirty="0">
                <a:solidFill>
                  <a:srgbClr val="0000FF"/>
                </a:solidFill>
              </a:rPr>
              <a:t>in </a:t>
            </a:r>
            <a:r>
              <a:rPr lang="en-US" altLang="en-US" sz="2400" b="1" dirty="0" err="1" smtClean="0">
                <a:solidFill>
                  <a:srgbClr val="0000FF"/>
                </a:solidFill>
              </a:rPr>
              <a:t>Gaansbi</a:t>
            </a:r>
            <a:r>
              <a:rPr lang="en-US" altLang="en-US" sz="2400" b="1" dirty="0" smtClean="0">
                <a:solidFill>
                  <a:srgbClr val="0000FF"/>
                </a:solidFill>
              </a:rPr>
              <a:t> (</a:t>
            </a:r>
            <a:r>
              <a:rPr lang="en-US" altLang="en-US" sz="2400" b="1" dirty="0" err="1" smtClean="0">
                <a:solidFill>
                  <a:srgbClr val="0000FF"/>
                </a:solidFill>
              </a:rPr>
              <a:t>Gans</a:t>
            </a:r>
            <a:r>
              <a:rPr lang="en-US" altLang="en-US" sz="2400" b="1" dirty="0" smtClean="0">
                <a:solidFill>
                  <a:srgbClr val="0000FF"/>
                </a:solidFill>
              </a:rPr>
              <a:t> Bay), South </a:t>
            </a:r>
            <a:r>
              <a:rPr lang="en-US" altLang="en-US" sz="2400" b="1" dirty="0">
                <a:solidFill>
                  <a:srgbClr val="0000FF"/>
                </a:solidFill>
              </a:rPr>
              <a:t>Africa resulted in an abundance estimate of </a:t>
            </a:r>
            <a:r>
              <a:rPr lang="en-US" altLang="en-US" sz="2400" b="1" dirty="0">
                <a:solidFill>
                  <a:srgbClr val="FF0000"/>
                </a:solidFill>
              </a:rPr>
              <a:t>908 (808-1008)</a:t>
            </a:r>
            <a:r>
              <a:rPr lang="en-US" altLang="en-US" sz="2400" b="1" dirty="0">
                <a:solidFill>
                  <a:srgbClr val="0000FF"/>
                </a:solidFill>
              </a:rPr>
              <a:t>. </a:t>
            </a:r>
          </a:p>
          <a:p>
            <a:endParaRPr lang="en-US" altLang="en-US" sz="2400" b="1" dirty="0" smtClean="0">
              <a:solidFill>
                <a:srgbClr val="0000FF"/>
              </a:solidFill>
            </a:endParaRPr>
          </a:p>
          <a:p>
            <a:r>
              <a:rPr lang="en-US" altLang="en-US" sz="2400" b="1" dirty="0" smtClean="0">
                <a:solidFill>
                  <a:srgbClr val="0000FF"/>
                </a:solidFill>
              </a:rPr>
              <a:t>This </a:t>
            </a:r>
            <a:r>
              <a:rPr lang="en-US" altLang="en-US" sz="2400" b="1" dirty="0">
                <a:solidFill>
                  <a:srgbClr val="0000FF"/>
                </a:solidFill>
              </a:rPr>
              <a:t>study employed open-population models and used a common quantitative technique (</a:t>
            </a:r>
            <a:r>
              <a:rPr lang="en-US" altLang="en-US" sz="2400" b="1" dirty="0" err="1">
                <a:solidFill>
                  <a:srgbClr val="0000FF"/>
                </a:solidFill>
              </a:rPr>
              <a:t>qAIC</a:t>
            </a:r>
            <a:r>
              <a:rPr lang="en-US" altLang="en-US" sz="2400" b="1" dirty="0">
                <a:solidFill>
                  <a:srgbClr val="0000FF"/>
                </a:solidFill>
              </a:rPr>
              <a:t>) to compare between competing model </a:t>
            </a:r>
            <a:r>
              <a:rPr lang="en-US" altLang="en-US" sz="2400" b="1" dirty="0" smtClean="0">
                <a:solidFill>
                  <a:srgbClr val="0000FF"/>
                </a:solidFill>
              </a:rPr>
              <a:t>parameterizations.</a:t>
            </a:r>
            <a:endParaRPr lang="en-US" altLang="en-US" sz="2400" b="1" dirty="0">
              <a:solidFill>
                <a:srgbClr val="0000FF"/>
              </a:solidFill>
            </a:endParaRPr>
          </a:p>
          <a:p>
            <a:endParaRPr lang="en-US" altLang="en-US" sz="2400" b="1" dirty="0">
              <a:solidFill>
                <a:srgbClr val="0000FF"/>
              </a:solidFill>
            </a:endParaRPr>
          </a:p>
          <a:p>
            <a:r>
              <a:rPr lang="en-US" altLang="en-US" sz="2400" b="1" dirty="0">
                <a:solidFill>
                  <a:srgbClr val="0000FF"/>
                </a:solidFill>
              </a:rPr>
              <a:t>This sub-population abundance is more than three times the </a:t>
            </a:r>
            <a:r>
              <a:rPr lang="en-US" altLang="en-US" sz="2400" b="1" dirty="0" err="1">
                <a:solidFill>
                  <a:srgbClr val="0000FF"/>
                </a:solidFill>
              </a:rPr>
              <a:t>Chapple</a:t>
            </a:r>
            <a:r>
              <a:rPr lang="en-US" altLang="en-US" sz="2400" b="1" dirty="0">
                <a:solidFill>
                  <a:srgbClr val="0000FF"/>
                </a:solidFill>
              </a:rPr>
              <a:t> </a:t>
            </a:r>
            <a:r>
              <a:rPr lang="en-US" altLang="en-US" sz="2400" b="1" i="1" dirty="0">
                <a:solidFill>
                  <a:srgbClr val="0000FF"/>
                </a:solidFill>
              </a:rPr>
              <a:t>et al. </a:t>
            </a:r>
            <a:r>
              <a:rPr lang="en-US" altLang="en-US" sz="2400" b="1" dirty="0">
                <a:solidFill>
                  <a:srgbClr val="0000FF"/>
                </a:solidFill>
              </a:rPr>
              <a:t>(2011</a:t>
            </a:r>
            <a:r>
              <a:rPr lang="en-US" altLang="en-US" sz="2400" b="1" dirty="0" smtClean="0">
                <a:solidFill>
                  <a:srgbClr val="0000FF"/>
                </a:solidFill>
              </a:rPr>
              <a:t>) </a:t>
            </a:r>
            <a:r>
              <a:rPr lang="en-US" altLang="en-US" sz="2400" b="1" dirty="0">
                <a:solidFill>
                  <a:srgbClr val="0000FF"/>
                </a:solidFill>
              </a:rPr>
              <a:t>mark-recapture estimate, in a region quite biogeographically similar to </a:t>
            </a:r>
            <a:r>
              <a:rPr lang="en-US" altLang="en-US" sz="2400" b="1" dirty="0" err="1">
                <a:solidFill>
                  <a:srgbClr val="0000FF"/>
                </a:solidFill>
              </a:rPr>
              <a:t>Farallon</a:t>
            </a:r>
            <a:r>
              <a:rPr lang="en-US" altLang="en-US" sz="2400" b="1" dirty="0">
                <a:solidFill>
                  <a:srgbClr val="0000FF"/>
                </a:solidFill>
              </a:rPr>
              <a:t> Islands and </a:t>
            </a:r>
            <a:r>
              <a:rPr lang="en-US" altLang="en-US" sz="2400" b="1" dirty="0" err="1">
                <a:solidFill>
                  <a:srgbClr val="0000FF"/>
                </a:solidFill>
              </a:rPr>
              <a:t>Tomales</a:t>
            </a:r>
            <a:r>
              <a:rPr lang="en-US" altLang="en-US" sz="2400" b="1" dirty="0">
                <a:solidFill>
                  <a:srgbClr val="0000FF"/>
                </a:solidFill>
              </a:rPr>
              <a:t> Bay. </a:t>
            </a:r>
          </a:p>
          <a:p>
            <a:endParaRPr lang="en-US" altLang="en-US" sz="2400" b="1"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304800" y="954217"/>
            <a:ext cx="967740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2000" b="1" dirty="0">
                <a:solidFill>
                  <a:srgbClr val="0000FF"/>
                </a:solidFill>
              </a:rPr>
              <a:t>Accurately estimating total population sizes of sharks requires methodologies that account for </a:t>
            </a:r>
            <a:r>
              <a:rPr lang="en-US" altLang="en-US" sz="2000" b="1" u="sng" dirty="0">
                <a:solidFill>
                  <a:srgbClr val="0000FF"/>
                </a:solidFill>
              </a:rPr>
              <a:t>biases</a:t>
            </a:r>
            <a:r>
              <a:rPr lang="en-US" altLang="en-US" sz="2000" b="1" dirty="0">
                <a:solidFill>
                  <a:srgbClr val="0000FF"/>
                </a:solidFill>
              </a:rPr>
              <a:t> introduced by sampling a limited number of sites and include </a:t>
            </a:r>
            <a:r>
              <a:rPr lang="en-US" altLang="en-US" sz="2000" b="1" u="sng" dirty="0">
                <a:solidFill>
                  <a:srgbClr val="0000FF"/>
                </a:solidFill>
              </a:rPr>
              <a:t>all life history stages </a:t>
            </a:r>
            <a:r>
              <a:rPr lang="en-US" altLang="en-US" sz="2000" b="1" dirty="0">
                <a:solidFill>
                  <a:srgbClr val="0000FF"/>
                </a:solidFill>
              </a:rPr>
              <a:t>across the species’ range.</a:t>
            </a:r>
          </a:p>
          <a:p>
            <a:endParaRPr lang="en-US" altLang="en-US" sz="1200" b="1" dirty="0">
              <a:solidFill>
                <a:srgbClr val="0000FF"/>
              </a:solidFill>
            </a:endParaRPr>
          </a:p>
          <a:p>
            <a:r>
              <a:rPr lang="en-US" altLang="en-US" sz="2000" b="1" dirty="0">
                <a:solidFill>
                  <a:srgbClr val="0000FF"/>
                </a:solidFill>
              </a:rPr>
              <a:t>Our results indicate that an all-life-stage sub-population size of  </a:t>
            </a:r>
            <a:r>
              <a:rPr lang="en-US" altLang="en-US" sz="2000" b="1" dirty="0" smtClean="0">
                <a:solidFill>
                  <a:srgbClr val="FF0000"/>
                </a:solidFill>
              </a:rPr>
              <a:t>at least 2,400 </a:t>
            </a:r>
            <a:r>
              <a:rPr lang="en-US" altLang="en-US" sz="2000" b="1" dirty="0">
                <a:solidFill>
                  <a:srgbClr val="0000FF"/>
                </a:solidFill>
              </a:rPr>
              <a:t>individual White Sharks in coastal California is required to account for the abundance of the 219 adults and sub-adults estimated in the original study</a:t>
            </a:r>
            <a:r>
              <a:rPr lang="en-US" altLang="en-US" sz="2000" b="1" dirty="0" smtClean="0">
                <a:solidFill>
                  <a:srgbClr val="0000FF"/>
                </a:solidFill>
              </a:rPr>
              <a:t>. </a:t>
            </a:r>
            <a:r>
              <a:rPr lang="en-US" altLang="en-US" sz="2000" b="1" dirty="0" smtClean="0">
                <a:solidFill>
                  <a:srgbClr val="FF0000"/>
                </a:solidFill>
              </a:rPr>
              <a:t>This is likely to be a conservative (under) estimate for the California sub-population.</a:t>
            </a:r>
            <a:endParaRPr lang="en-US" altLang="en-US" sz="2000" b="1" dirty="0">
              <a:solidFill>
                <a:srgbClr val="0000FF"/>
              </a:solidFill>
            </a:endParaRPr>
          </a:p>
          <a:p>
            <a:endParaRPr lang="en-US" altLang="en-US" sz="1200" b="1" dirty="0">
              <a:solidFill>
                <a:srgbClr val="0000FF"/>
              </a:solidFill>
            </a:endParaRPr>
          </a:p>
          <a:p>
            <a:r>
              <a:rPr lang="en-US" altLang="en-US" sz="2000" b="1" dirty="0">
                <a:solidFill>
                  <a:srgbClr val="0000FF"/>
                </a:solidFill>
              </a:rPr>
              <a:t>The true total White Shark population size throughout the eastern North Pacific is </a:t>
            </a:r>
            <a:r>
              <a:rPr lang="en-US" altLang="en-US" sz="2000" b="1" dirty="0">
                <a:solidFill>
                  <a:srgbClr val="FF0000"/>
                </a:solidFill>
              </a:rPr>
              <a:t>likely </a:t>
            </a:r>
            <a:r>
              <a:rPr lang="en-US" altLang="en-US" sz="2000" b="1" dirty="0" smtClean="0">
                <a:solidFill>
                  <a:srgbClr val="FF0000"/>
                </a:solidFill>
              </a:rPr>
              <a:t>several times greater </a:t>
            </a:r>
            <a:r>
              <a:rPr lang="en-US" altLang="en-US" sz="2000" b="1" dirty="0">
                <a:solidFill>
                  <a:srgbClr val="0000FF"/>
                </a:solidFill>
              </a:rPr>
              <a:t>than any estimates as all studies exclude non-aggregating, </a:t>
            </a:r>
          </a:p>
          <a:p>
            <a:r>
              <a:rPr lang="en-US" altLang="en-US" sz="2000" b="1" dirty="0">
                <a:solidFill>
                  <a:srgbClr val="0000FF"/>
                </a:solidFill>
              </a:rPr>
              <a:t>or otherwise unobservable, sharks, and those that independently aggregate at other important eastern North Pacific sites.</a:t>
            </a:r>
          </a:p>
          <a:p>
            <a:endParaRPr lang="en-US" altLang="en-US" sz="1200" b="1" dirty="0">
              <a:solidFill>
                <a:srgbClr val="0000FF"/>
              </a:solidFill>
            </a:endParaRPr>
          </a:p>
          <a:p>
            <a:r>
              <a:rPr lang="en-US" altLang="en-US" sz="2000" b="1" dirty="0">
                <a:solidFill>
                  <a:srgbClr val="0000FF"/>
                </a:solidFill>
              </a:rPr>
              <a:t>Other studies using a variety of methods indicate the same thing as our demographic approach.</a:t>
            </a:r>
          </a:p>
          <a:p>
            <a:endParaRPr lang="en-US" altLang="en-US" sz="1200" b="1" dirty="0">
              <a:solidFill>
                <a:srgbClr val="0000FF"/>
              </a:solidFill>
            </a:endParaRPr>
          </a:p>
          <a:p>
            <a:r>
              <a:rPr lang="en-US" altLang="en-US" sz="2000" b="1" dirty="0" smtClean="0">
                <a:solidFill>
                  <a:srgbClr val="0000FF"/>
                </a:solidFill>
              </a:rPr>
              <a:t>Our analysis indicates that </a:t>
            </a:r>
            <a:r>
              <a:rPr lang="en-US" altLang="en-US" sz="2000" b="1" dirty="0">
                <a:solidFill>
                  <a:srgbClr val="0000FF"/>
                </a:solidFill>
              </a:rPr>
              <a:t>White Shark abundance </a:t>
            </a:r>
            <a:r>
              <a:rPr lang="en-US" altLang="en-US" sz="2000" b="1" dirty="0" smtClean="0">
                <a:solidFill>
                  <a:srgbClr val="0000FF"/>
                </a:solidFill>
              </a:rPr>
              <a:t>off central California is not in danger as previously proposed.  Indications are that </a:t>
            </a:r>
            <a:r>
              <a:rPr lang="en-US" altLang="en-US" sz="2000" b="1" dirty="0">
                <a:solidFill>
                  <a:srgbClr val="0000FF"/>
                </a:solidFill>
              </a:rPr>
              <a:t>the </a:t>
            </a:r>
            <a:r>
              <a:rPr lang="en-US" altLang="en-US" sz="2000" b="1" dirty="0">
                <a:solidFill>
                  <a:srgbClr val="FF0000"/>
                </a:solidFill>
              </a:rPr>
              <a:t>ENP White Shark population is </a:t>
            </a:r>
            <a:r>
              <a:rPr lang="en-US" altLang="en-US" sz="2000" b="1" dirty="0" smtClean="0">
                <a:solidFill>
                  <a:srgbClr val="FF0000"/>
                </a:solidFill>
              </a:rPr>
              <a:t>healthy and may be growing</a:t>
            </a:r>
            <a:r>
              <a:rPr lang="en-US" altLang="en-US" sz="2000" b="1" dirty="0" smtClean="0">
                <a:solidFill>
                  <a:srgbClr val="0000FF"/>
                </a:solidFill>
              </a:rPr>
              <a:t>.</a:t>
            </a:r>
            <a:endParaRPr lang="en-US" altLang="en-US" sz="2000" b="1" dirty="0">
              <a:solidFill>
                <a:srgbClr val="0000FF"/>
              </a:solidFill>
            </a:endParaRPr>
          </a:p>
        </p:txBody>
      </p:sp>
      <p:sp>
        <p:nvSpPr>
          <p:cNvPr id="39938" name="Rectangle 2"/>
          <p:cNvSpPr>
            <a:spLocks noChangeArrowheads="1"/>
          </p:cNvSpPr>
          <p:nvPr/>
        </p:nvSpPr>
        <p:spPr bwMode="auto">
          <a:xfrm>
            <a:off x="2476500" y="228600"/>
            <a:ext cx="5143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2800" b="1" dirty="0">
                <a:solidFill>
                  <a:srgbClr val="0000FF"/>
                </a:solidFill>
              </a:rPr>
              <a:t>    CONCLUSIONS</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0287000" cy="6338962"/>
          </a:xfrm>
          <a:prstGeom prst="rect">
            <a:avLst/>
          </a:prstGeom>
        </p:spPr>
      </p:pic>
    </p:spTree>
    <p:extLst>
      <p:ext uri="{BB962C8B-B14F-4D97-AF65-F5344CB8AC3E}">
        <p14:creationId xmlns:p14="http://schemas.microsoft.com/office/powerpoint/2010/main" val="5609903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114300" y="152400"/>
            <a:ext cx="10253663"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2400" b="1">
                <a:solidFill>
                  <a:srgbClr val="0000FF"/>
                </a:solidFill>
              </a:rPr>
              <a:t>A recent tag-recapture study (Chapple </a:t>
            </a:r>
            <a:r>
              <a:rPr lang="en-US" altLang="en-US" sz="2400" b="1" i="1">
                <a:solidFill>
                  <a:srgbClr val="0000FF"/>
                </a:solidFill>
              </a:rPr>
              <a:t>et al. </a:t>
            </a:r>
            <a:r>
              <a:rPr lang="en-US" altLang="en-US" sz="2400" b="1">
                <a:solidFill>
                  <a:srgbClr val="0000FF"/>
                </a:solidFill>
              </a:rPr>
              <a:t>2011) used photographic identification of the trailing edge of the first dorsal fin as natural individual marks and used this to estimate the number of sub-adult and adult White Sharks presently in the central California sub-population.</a:t>
            </a:r>
          </a:p>
          <a:p>
            <a:r>
              <a:rPr lang="en-US" altLang="en-US" sz="2800" b="1">
                <a:solidFill>
                  <a:srgbClr val="0000FF"/>
                </a:solidFill>
              </a:rPr>
              <a:t>				</a:t>
            </a:r>
          </a:p>
        </p:txBody>
      </p:sp>
      <p:pic>
        <p:nvPicPr>
          <p:cNvPr id="1843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2362200"/>
            <a:ext cx="3352800" cy="405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5" name="TextBox 1"/>
          <p:cNvSpPr txBox="1">
            <a:spLocks noChangeArrowheads="1"/>
          </p:cNvSpPr>
          <p:nvPr/>
        </p:nvSpPr>
        <p:spPr bwMode="auto">
          <a:xfrm>
            <a:off x="3695700" y="1752600"/>
            <a:ext cx="57912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2000" b="1">
                <a:solidFill>
                  <a:srgbClr val="0000FF"/>
                </a:solidFill>
              </a:rPr>
              <a:t>These authors used the results from a Bayesian hypergeometric model to conclude that the:</a:t>
            </a:r>
          </a:p>
          <a:p>
            <a:endParaRPr lang="en-US" altLang="en-US" sz="2000" b="1">
              <a:solidFill>
                <a:srgbClr val="0000FF"/>
              </a:solidFill>
            </a:endParaRPr>
          </a:p>
          <a:p>
            <a:r>
              <a:rPr lang="en-US" altLang="en-US" sz="2000" b="1">
                <a:solidFill>
                  <a:srgbClr val="0000FF"/>
                </a:solidFill>
              </a:rPr>
              <a:t>Central California population consists of only 219 mature and sub-adult white sharks (highest-posterior density estimate);</a:t>
            </a:r>
          </a:p>
          <a:p>
            <a:endParaRPr lang="en-US" altLang="en-US" sz="2000" b="1">
              <a:solidFill>
                <a:srgbClr val="0000FF"/>
              </a:solidFill>
            </a:endParaRPr>
          </a:p>
          <a:p>
            <a:r>
              <a:rPr lang="en-US" altLang="en-US" sz="2000" b="1">
                <a:solidFill>
                  <a:srgbClr val="0000FF"/>
                </a:solidFill>
              </a:rPr>
              <a:t>With a 95% credible interval of 130 and 275;</a:t>
            </a:r>
          </a:p>
          <a:p>
            <a:endParaRPr lang="en-US" altLang="en-US" sz="2000" b="1">
              <a:solidFill>
                <a:srgbClr val="0000FF"/>
              </a:solidFill>
            </a:endParaRPr>
          </a:p>
          <a:p>
            <a:r>
              <a:rPr lang="en-US" altLang="en-US" sz="2000" b="1">
                <a:solidFill>
                  <a:srgbClr val="0000FF"/>
                </a:solidFill>
              </a:rPr>
              <a:t>Where sub-adults are defined as being sexually immature; </a:t>
            </a:r>
          </a:p>
          <a:p>
            <a:endParaRPr lang="en-US" altLang="en-US" sz="2000" b="1">
              <a:solidFill>
                <a:srgbClr val="0000FF"/>
              </a:solidFill>
            </a:endParaRPr>
          </a:p>
          <a:p>
            <a:r>
              <a:rPr lang="en-US" altLang="en-US" sz="2000" b="1">
                <a:solidFill>
                  <a:srgbClr val="0000FF"/>
                </a:solidFill>
              </a:rPr>
              <a:t>and</a:t>
            </a:r>
          </a:p>
          <a:p>
            <a:endParaRPr lang="en-US" altLang="en-US" sz="2000" b="1">
              <a:solidFill>
                <a:srgbClr val="0000FF"/>
              </a:solidFill>
            </a:endParaRPr>
          </a:p>
          <a:p>
            <a:r>
              <a:rPr lang="en-US" altLang="en-US" sz="2000" b="1">
                <a:solidFill>
                  <a:srgbClr val="0000FF"/>
                </a:solidFill>
              </a:rPr>
              <a:t>Older juveniles are found with adults in aggregation areas.</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nvSpPr>
        <p:spPr bwMode="auto">
          <a:xfrm>
            <a:off x="114300" y="146050"/>
            <a:ext cx="9525000"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2800" b="1">
                <a:solidFill>
                  <a:srgbClr val="0000FF"/>
                </a:solidFill>
              </a:rPr>
              <a:t>Chapple </a:t>
            </a:r>
            <a:r>
              <a:rPr lang="en-US" altLang="en-US" sz="2800" b="1" i="1">
                <a:solidFill>
                  <a:srgbClr val="0000FF"/>
                </a:solidFill>
              </a:rPr>
              <a:t>et al.</a:t>
            </a:r>
            <a:r>
              <a:rPr lang="en-US" altLang="en-US" sz="2800" b="1">
                <a:solidFill>
                  <a:srgbClr val="0000FF"/>
                </a:solidFill>
              </a:rPr>
              <a:t> (2011) further concluded that</a:t>
            </a:r>
            <a:r>
              <a:rPr lang="en-US" altLang="en-US" sz="2400" b="1">
                <a:solidFill>
                  <a:srgbClr val="0000FF"/>
                </a:solidFill>
              </a:rPr>
              <a:t>:</a:t>
            </a:r>
          </a:p>
          <a:p>
            <a:endParaRPr lang="en-US" altLang="en-US" sz="2400" b="1">
              <a:solidFill>
                <a:srgbClr val="0000FF"/>
              </a:solidFill>
            </a:endParaRPr>
          </a:p>
          <a:p>
            <a:r>
              <a:rPr lang="en-US" altLang="en-US" sz="2400" b="1">
                <a:solidFill>
                  <a:srgbClr val="0000FF"/>
                </a:solidFill>
              </a:rPr>
              <a:t>This represented ~50% of the mature and sub-adult White Sharks for the entire eastern North Pacific Ocean (ENP); and</a:t>
            </a:r>
          </a:p>
          <a:p>
            <a:endParaRPr lang="en-US" altLang="en-US" sz="2400" b="1">
              <a:solidFill>
                <a:srgbClr val="0000FF"/>
              </a:solidFill>
            </a:endParaRPr>
          </a:p>
          <a:p>
            <a:r>
              <a:rPr lang="en-US" altLang="en-US" sz="2400" b="1">
                <a:solidFill>
                  <a:srgbClr val="0000FF"/>
                </a:solidFill>
              </a:rPr>
              <a:t>When all life stages were considered, the total population of white sharks was “far lower” than that of other apex predators.</a:t>
            </a:r>
          </a:p>
          <a:p>
            <a:endParaRPr lang="en-US" altLang="en-US" sz="2400" b="1">
              <a:solidFill>
                <a:srgbClr val="0000FF"/>
              </a:solidFill>
            </a:endParaRPr>
          </a:p>
          <a:p>
            <a:r>
              <a:rPr lang="en-US" altLang="en-US" sz="2400" b="1">
                <a:solidFill>
                  <a:srgbClr val="0000FF"/>
                </a:solidFill>
              </a:rPr>
              <a:t>This very low estimate created serious concern about the status of the California White Shark population, and consequently resulted in petitions to consider white sharks as a candidate for the U.S. (Federal Register / Vol. 77, No. 189 / Friday, September 28, 2012 / Proposed Rules) and State of California endangered species (ESA) lists. </a:t>
            </a:r>
          </a:p>
          <a:p>
            <a:endParaRPr lang="en-US" altLang="en-US" sz="2400" b="1">
              <a:solidFill>
                <a:srgbClr val="0000FF"/>
              </a:solidFill>
            </a:endParaRPr>
          </a:p>
          <a:p>
            <a:r>
              <a:rPr lang="en-US" altLang="en-US" sz="2400" b="1">
                <a:solidFill>
                  <a:srgbClr val="0000FF"/>
                </a:solidFill>
              </a:rPr>
              <a:t>Under the Federal Endangered Species Act, an endangered species is defined as “any species which is in danger of extinction throughout all or a significant portion of its range.”</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457200" y="218484"/>
            <a:ext cx="93726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2400" b="1" dirty="0">
                <a:solidFill>
                  <a:srgbClr val="0000FF"/>
                </a:solidFill>
              </a:rPr>
              <a:t>We wanted to re-assess this population estimate and demonstrate the utility of demographic analyses and age distribution as useful methods for estimating population sizes in sharks.</a:t>
            </a:r>
          </a:p>
          <a:p>
            <a:endParaRPr lang="en-US" altLang="en-US" sz="1200" b="1" dirty="0">
              <a:solidFill>
                <a:srgbClr val="0000FF"/>
              </a:solidFill>
            </a:endParaRPr>
          </a:p>
          <a:p>
            <a:r>
              <a:rPr lang="en-US" altLang="en-US" sz="2400" b="1" dirty="0">
                <a:solidFill>
                  <a:srgbClr val="0000FF"/>
                </a:solidFill>
              </a:rPr>
              <a:t>Demography has been applied to several species of sharks, including White Sharks (Mollet &amp; Cailliet 2002).  </a:t>
            </a:r>
          </a:p>
          <a:p>
            <a:endParaRPr lang="en-US" altLang="en-US" sz="2400" b="1" dirty="0">
              <a:solidFill>
                <a:srgbClr val="0000FF"/>
              </a:solidFill>
            </a:endParaRPr>
          </a:p>
          <a:p>
            <a:endParaRPr lang="en-US" altLang="en-US" sz="2400" b="1" dirty="0">
              <a:solidFill>
                <a:srgbClr val="0000FF"/>
              </a:solidFill>
            </a:endParaRPr>
          </a:p>
          <a:p>
            <a:endParaRPr lang="en-US" altLang="en-US" sz="2400" b="1" dirty="0">
              <a:solidFill>
                <a:srgbClr val="0000FF"/>
              </a:solidFill>
            </a:endParaRPr>
          </a:p>
          <a:p>
            <a:endParaRPr lang="en-US" altLang="en-US" sz="2400" b="1" dirty="0">
              <a:solidFill>
                <a:srgbClr val="0000FF"/>
              </a:solidFill>
            </a:endParaRPr>
          </a:p>
          <a:p>
            <a:endParaRPr lang="en-US" altLang="en-US" sz="2400" b="1" dirty="0">
              <a:solidFill>
                <a:srgbClr val="0000FF"/>
              </a:solidFill>
            </a:endParaRPr>
          </a:p>
          <a:p>
            <a:endParaRPr lang="en-US" altLang="en-US" sz="2400" b="1" dirty="0">
              <a:solidFill>
                <a:srgbClr val="0000FF"/>
              </a:solidFill>
            </a:endParaRPr>
          </a:p>
          <a:p>
            <a:endParaRPr lang="en-US" altLang="en-US" sz="2400" b="1" dirty="0">
              <a:solidFill>
                <a:srgbClr val="0000FF"/>
              </a:solidFill>
            </a:endParaRPr>
          </a:p>
          <a:p>
            <a:endParaRPr lang="en-US" altLang="en-US" sz="2400" b="1" dirty="0">
              <a:solidFill>
                <a:srgbClr val="0000FF"/>
              </a:solidFill>
            </a:endParaRPr>
          </a:p>
          <a:p>
            <a:endParaRPr lang="en-US" altLang="en-US" sz="1200" b="1" dirty="0" smtClean="0">
              <a:solidFill>
                <a:srgbClr val="0000FF"/>
              </a:solidFill>
            </a:endParaRPr>
          </a:p>
          <a:p>
            <a:r>
              <a:rPr lang="en-US" altLang="en-US" sz="2400" b="1" dirty="0" smtClean="0">
                <a:solidFill>
                  <a:srgbClr val="0000FF"/>
                </a:solidFill>
              </a:rPr>
              <a:t>For </a:t>
            </a:r>
            <a:r>
              <a:rPr lang="en-US" altLang="en-US" sz="2400" b="1" dirty="0">
                <a:solidFill>
                  <a:srgbClr val="0000FF"/>
                </a:solidFill>
              </a:rPr>
              <a:t>this purpose, one needs a reasonable idea of age structure, often gained from size structure, and some age-specific population parameters. </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6589"/>
          <a:stretch/>
        </p:blipFill>
        <p:spPr bwMode="auto">
          <a:xfrm>
            <a:off x="727404" y="2397768"/>
            <a:ext cx="8341464" cy="264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Text Box 7"/>
          <p:cNvSpPr txBox="1">
            <a:spLocks noChangeArrowheads="1"/>
          </p:cNvSpPr>
          <p:nvPr/>
        </p:nvSpPr>
        <p:spPr bwMode="auto">
          <a:xfrm>
            <a:off x="342900" y="-457200"/>
            <a:ext cx="9601200" cy="735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endParaRPr lang="en-US" sz="2400" dirty="0">
              <a:latin typeface="Times New Roman" charset="0"/>
              <a:ea typeface="ＭＳ Ｐゴシック" charset="0"/>
            </a:endParaRPr>
          </a:p>
          <a:p>
            <a:pPr algn="ctr">
              <a:defRPr/>
            </a:pPr>
            <a:endParaRPr lang="en-US" sz="2400" dirty="0">
              <a:latin typeface="Times New Roman" charset="0"/>
              <a:ea typeface="ＭＳ Ｐゴシック" charset="0"/>
            </a:endParaRPr>
          </a:p>
          <a:p>
            <a:pPr algn="ctr">
              <a:defRPr/>
            </a:pPr>
            <a:r>
              <a:rPr lang="en-US" sz="2800" b="1" dirty="0">
                <a:solidFill>
                  <a:srgbClr val="0000FF"/>
                </a:solidFill>
                <a:latin typeface="Times New Roman" charset="0"/>
                <a:ea typeface="ＭＳ Ｐゴシック" charset="0"/>
              </a:rPr>
              <a:t>DEMOGRAPHIC ANALYSIS</a:t>
            </a:r>
          </a:p>
          <a:p>
            <a:pPr algn="ctr">
              <a:defRPr/>
            </a:pPr>
            <a:endParaRPr lang="en-US" sz="2400" b="1" dirty="0">
              <a:solidFill>
                <a:srgbClr val="0000FF"/>
              </a:solidFill>
              <a:latin typeface="Times New Roman" charset="0"/>
              <a:ea typeface="ＭＳ Ｐゴシック" charset="0"/>
            </a:endParaRPr>
          </a:p>
          <a:p>
            <a:pPr algn="ctr">
              <a:defRPr/>
            </a:pPr>
            <a:r>
              <a:rPr lang="en-US" sz="2400" b="1" dirty="0">
                <a:solidFill>
                  <a:srgbClr val="0000FF"/>
                </a:solidFill>
                <a:latin typeface="Times New Roman" charset="0"/>
                <a:ea typeface="ＭＳ Ｐゴシック" charset="0"/>
              </a:rPr>
              <a:t>Was based upon an evaluation of existing and new life history information on the White Shark, </a:t>
            </a:r>
            <a:r>
              <a:rPr lang="en-US" sz="2400" b="1" i="1" dirty="0" err="1">
                <a:solidFill>
                  <a:srgbClr val="0000FF"/>
                </a:solidFill>
                <a:latin typeface="Times New Roman" charset="0"/>
                <a:ea typeface="ＭＳ Ｐゴシック" charset="0"/>
              </a:rPr>
              <a:t>Carcharodon</a:t>
            </a:r>
            <a:r>
              <a:rPr lang="en-US" sz="2400" b="1" i="1" dirty="0">
                <a:solidFill>
                  <a:srgbClr val="0000FF"/>
                </a:solidFill>
                <a:latin typeface="Times New Roman" charset="0"/>
                <a:ea typeface="ＭＳ Ｐゴシック" charset="0"/>
              </a:rPr>
              <a:t> </a:t>
            </a:r>
            <a:r>
              <a:rPr lang="en-US" sz="2400" b="1" i="1" dirty="0" err="1">
                <a:solidFill>
                  <a:srgbClr val="0000FF"/>
                </a:solidFill>
                <a:latin typeface="Times New Roman" charset="0"/>
                <a:ea typeface="ＭＳ Ｐゴシック" charset="0"/>
              </a:rPr>
              <a:t>carcharias</a:t>
            </a:r>
            <a:r>
              <a:rPr lang="en-US" sz="2400" b="1" i="1" dirty="0">
                <a:solidFill>
                  <a:srgbClr val="0000FF"/>
                </a:solidFill>
                <a:latin typeface="Times New Roman" charset="0"/>
                <a:ea typeface="ＭＳ Ｐゴシック" charset="0"/>
              </a:rPr>
              <a:t>:</a:t>
            </a:r>
          </a:p>
          <a:p>
            <a:pPr algn="ctr">
              <a:defRPr/>
            </a:pPr>
            <a:endParaRPr lang="en-US" sz="2400" b="1" dirty="0">
              <a:solidFill>
                <a:srgbClr val="0000FF"/>
              </a:solidFill>
              <a:latin typeface="Times New Roman" charset="0"/>
              <a:ea typeface="ＭＳ Ｐゴシック" charset="0"/>
            </a:endParaRPr>
          </a:p>
          <a:p>
            <a:pPr algn="ctr">
              <a:defRPr/>
            </a:pPr>
            <a:r>
              <a:rPr lang="en-US" sz="2400" b="1" dirty="0">
                <a:solidFill>
                  <a:srgbClr val="0000FF"/>
                </a:solidFill>
                <a:latin typeface="Times New Roman" charset="0"/>
                <a:ea typeface="ＭＳ Ｐゴシック" charset="0"/>
              </a:rPr>
              <a:t>SIZE &amp; AGE FREQUENCIES</a:t>
            </a:r>
          </a:p>
          <a:p>
            <a:pPr algn="ctr">
              <a:defRPr/>
            </a:pPr>
            <a:r>
              <a:rPr lang="en-US" sz="2400" b="1" dirty="0">
                <a:solidFill>
                  <a:srgbClr val="0000FF"/>
                </a:solidFill>
                <a:latin typeface="Times New Roman" charset="0"/>
                <a:ea typeface="ＭＳ Ｐゴシック" charset="0"/>
              </a:rPr>
              <a:t>GROWTH RATES</a:t>
            </a:r>
          </a:p>
          <a:p>
            <a:pPr algn="ctr">
              <a:defRPr/>
            </a:pPr>
            <a:r>
              <a:rPr lang="en-US" sz="2400" b="1" dirty="0">
                <a:solidFill>
                  <a:srgbClr val="0000FF"/>
                </a:solidFill>
                <a:latin typeface="Times New Roman" charset="0"/>
                <a:ea typeface="ＭＳ Ｐゴシック" charset="0"/>
              </a:rPr>
              <a:t>AGE-SPECIFIC REPRODUCTION</a:t>
            </a:r>
          </a:p>
          <a:p>
            <a:pPr algn="ctr">
              <a:defRPr/>
            </a:pPr>
            <a:r>
              <a:rPr lang="en-US" sz="2400" b="1" dirty="0">
                <a:solidFill>
                  <a:srgbClr val="0000FF"/>
                </a:solidFill>
                <a:latin typeface="Times New Roman" charset="0"/>
                <a:ea typeface="ＭＳ Ｐゴシック" charset="0"/>
              </a:rPr>
              <a:t>MORTALITY ESTIMATES</a:t>
            </a:r>
          </a:p>
          <a:p>
            <a:pPr algn="ctr">
              <a:defRPr/>
            </a:pPr>
            <a:r>
              <a:rPr lang="en-US" sz="2400" b="1" dirty="0">
                <a:solidFill>
                  <a:srgbClr val="0000FF"/>
                </a:solidFill>
                <a:latin typeface="Times New Roman" charset="0"/>
                <a:ea typeface="ＭＳ Ｐゴシック" charset="0"/>
              </a:rPr>
              <a:t>and</a:t>
            </a:r>
          </a:p>
          <a:p>
            <a:pPr algn="ctr">
              <a:defRPr/>
            </a:pPr>
            <a:r>
              <a:rPr lang="en-US" sz="2400" b="1" dirty="0">
                <a:solidFill>
                  <a:srgbClr val="0000FF"/>
                </a:solidFill>
                <a:latin typeface="Times New Roman" charset="0"/>
                <a:ea typeface="ＭＳ Ｐゴシック" charset="0"/>
              </a:rPr>
              <a:t>STAGE-BASED MATRIX MODELS,</a:t>
            </a:r>
          </a:p>
          <a:p>
            <a:pPr algn="ctr">
              <a:defRPr/>
            </a:pPr>
            <a:r>
              <a:rPr lang="en-US" sz="2400" b="1" dirty="0">
                <a:solidFill>
                  <a:srgbClr val="0000FF"/>
                </a:solidFill>
                <a:latin typeface="Times New Roman" charset="0"/>
                <a:ea typeface="ＭＳ Ｐゴシック" charset="0"/>
              </a:rPr>
              <a:t>AGE-BASED LESLIE MATRICES,</a:t>
            </a:r>
          </a:p>
          <a:p>
            <a:pPr algn="ctr">
              <a:defRPr/>
            </a:pPr>
            <a:r>
              <a:rPr lang="en-US" sz="2400" b="1" dirty="0">
                <a:solidFill>
                  <a:srgbClr val="0000FF"/>
                </a:solidFill>
                <a:latin typeface="Times New Roman" charset="0"/>
                <a:ea typeface="ＭＳ Ｐゴシック" charset="0"/>
              </a:rPr>
              <a:t>and</a:t>
            </a:r>
          </a:p>
          <a:p>
            <a:pPr algn="ctr">
              <a:defRPr/>
            </a:pPr>
            <a:r>
              <a:rPr lang="en-US" sz="2400" b="1" dirty="0">
                <a:solidFill>
                  <a:srgbClr val="0000FF"/>
                </a:solidFill>
                <a:latin typeface="Times New Roman" charset="0"/>
                <a:ea typeface="ＭＳ Ｐゴシック" charset="0"/>
              </a:rPr>
              <a:t> LIFE HISTORY TABLES</a:t>
            </a:r>
          </a:p>
          <a:p>
            <a:pPr algn="ctr">
              <a:defRPr/>
            </a:pPr>
            <a:endParaRPr lang="en-US" sz="2400" b="1" dirty="0">
              <a:solidFill>
                <a:srgbClr val="0000FF"/>
              </a:solidFill>
              <a:latin typeface="Times New Roman" charset="0"/>
              <a:ea typeface="ＭＳ Ｐゴシック" charset="0"/>
            </a:endParaRPr>
          </a:p>
          <a:p>
            <a:pPr algn="ctr">
              <a:defRPr/>
            </a:pPr>
            <a:r>
              <a:rPr lang="en-US" sz="2400" b="1" dirty="0">
                <a:solidFill>
                  <a:srgbClr val="0000FF"/>
                </a:solidFill>
                <a:latin typeface="Times New Roman" charset="0"/>
                <a:ea typeface="ＭＳ Ｐゴシック" charset="0"/>
              </a:rPr>
              <a:t>(</a:t>
            </a:r>
            <a:r>
              <a:rPr lang="en-US" sz="2400" b="1" dirty="0" err="1">
                <a:solidFill>
                  <a:srgbClr val="0000FF"/>
                </a:solidFill>
                <a:latin typeface="Times New Roman" charset="0"/>
                <a:ea typeface="ＭＳ Ｐゴシック" charset="0"/>
              </a:rPr>
              <a:t>Mollet</a:t>
            </a:r>
            <a:r>
              <a:rPr lang="en-US" sz="2400" b="1" dirty="0">
                <a:solidFill>
                  <a:srgbClr val="0000FF"/>
                </a:solidFill>
                <a:latin typeface="Times New Roman" charset="0"/>
                <a:ea typeface="ＭＳ Ｐゴシック" charset="0"/>
              </a:rPr>
              <a:t> &amp; Cailliet 2002)</a:t>
            </a:r>
          </a:p>
          <a:p>
            <a:pPr algn="ctr">
              <a:spcBef>
                <a:spcPct val="50000"/>
              </a:spcBef>
              <a:defRPr/>
            </a:pPr>
            <a:endParaRPr lang="en-US" sz="2400" dirty="0">
              <a:latin typeface="Times New Roman"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190500" y="228600"/>
            <a:ext cx="9906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pPr algn="ctr"/>
            <a:r>
              <a:rPr lang="en-US" altLang="en-US" sz="2800" b="1">
                <a:solidFill>
                  <a:srgbClr val="0000FF"/>
                </a:solidFill>
              </a:rPr>
              <a:t>DEMOGRAPHIC POPULATION MODEL ESTIMATES</a:t>
            </a:r>
          </a:p>
          <a:p>
            <a:pPr algn="ctr"/>
            <a:r>
              <a:rPr lang="en-US" altLang="en-US" sz="2800" b="1">
                <a:solidFill>
                  <a:srgbClr val="0000FF"/>
                </a:solidFill>
              </a:rPr>
              <a:t>FOR ALL AGE CLASSES</a:t>
            </a:r>
          </a:p>
          <a:p>
            <a:endParaRPr lang="en-US" altLang="en-US" sz="2400" b="1">
              <a:solidFill>
                <a:srgbClr val="0000FF"/>
              </a:solidFill>
            </a:endParaRPr>
          </a:p>
          <a:p>
            <a:r>
              <a:rPr lang="en-US" altLang="en-US" sz="2400" b="1">
                <a:solidFill>
                  <a:srgbClr val="0000FF"/>
                </a:solidFill>
              </a:rPr>
              <a:t>We used demographic parameters to assess the size of the White Shark (</a:t>
            </a:r>
            <a:r>
              <a:rPr lang="en-US" altLang="en-US" sz="2400" b="1" i="1">
                <a:solidFill>
                  <a:srgbClr val="0000FF"/>
                </a:solidFill>
              </a:rPr>
              <a:t>Carcharadon carcharias</a:t>
            </a:r>
            <a:r>
              <a:rPr lang="en-US" altLang="en-US" sz="2400" b="1">
                <a:solidFill>
                  <a:srgbClr val="0000FF"/>
                </a:solidFill>
              </a:rPr>
              <a:t>) population off central California because recent studies provided appropriate data but did not utilize a demographic approach.</a:t>
            </a:r>
          </a:p>
          <a:p>
            <a:endParaRPr lang="en-US" altLang="en-US" sz="2400" b="1">
              <a:solidFill>
                <a:srgbClr val="0000FF"/>
              </a:solidFill>
            </a:endParaRPr>
          </a:p>
          <a:p>
            <a:r>
              <a:rPr lang="en-US" altLang="en-US" sz="2400" b="1">
                <a:solidFill>
                  <a:srgbClr val="0000FF"/>
                </a:solidFill>
              </a:rPr>
              <a:t>We aimed to estimate a new minimum total population estimate for White Sharks off California coast using demographics, life history matrix information, and a conservative extension of Chapple </a:t>
            </a:r>
            <a:r>
              <a:rPr lang="en-US" altLang="en-US" sz="2400" b="1" i="1">
                <a:solidFill>
                  <a:srgbClr val="0000FF"/>
                </a:solidFill>
              </a:rPr>
              <a:t>et al</a:t>
            </a:r>
            <a:r>
              <a:rPr lang="en-US" altLang="en-US" sz="2400" b="1">
                <a:solidFill>
                  <a:srgbClr val="0000FF"/>
                </a:solidFill>
              </a:rPr>
              <a:t>.’s (2011) estimate to include age classes that were either poorly sampled, or not sampled at all, by their methodology. </a:t>
            </a:r>
          </a:p>
          <a:p>
            <a:endParaRPr lang="en-US" altLang="en-US" sz="2400" b="1">
              <a:solidFill>
                <a:srgbClr val="0000FF"/>
              </a:solidFill>
            </a:endParaRPr>
          </a:p>
          <a:p>
            <a:r>
              <a:rPr lang="en-US" altLang="en-US" sz="2400" b="1">
                <a:solidFill>
                  <a:srgbClr val="0000FF"/>
                </a:solidFill>
              </a:rPr>
              <a:t>We did not attempt estimate the total population of White Sharks throughout the ENP as there are insufficient length, age and abundance data on which to base demographic models for the entire region. </a:t>
            </a:r>
          </a:p>
          <a:p>
            <a:endParaRPr lang="en-US" altLang="en-US" sz="2400" b="1">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419100" y="228600"/>
            <a:ext cx="9372600" cy="784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2200" b="1" dirty="0">
                <a:solidFill>
                  <a:srgbClr val="0000FF"/>
                </a:solidFill>
              </a:rPr>
              <a:t>To re-assess Chapple </a:t>
            </a:r>
            <a:r>
              <a:rPr lang="en-US" altLang="en-US" sz="2200" b="1" i="1" dirty="0">
                <a:solidFill>
                  <a:srgbClr val="0000FF"/>
                </a:solidFill>
              </a:rPr>
              <a:t>et al.</a:t>
            </a:r>
            <a:r>
              <a:rPr lang="en-US" altLang="en-US" sz="2200" b="1" dirty="0">
                <a:solidFill>
                  <a:srgbClr val="0000FF"/>
                </a:solidFill>
              </a:rPr>
              <a:t>’s (2011) sub-population estimate to produce a population estimate for all life stages of White Sharks, we relied on well-established demographic methods based on previously published estimates of vital life history parameters (</a:t>
            </a:r>
            <a:r>
              <a:rPr lang="en-US" altLang="en-US" sz="2200" b="1" dirty="0" err="1">
                <a:solidFill>
                  <a:srgbClr val="0000FF"/>
                </a:solidFill>
              </a:rPr>
              <a:t>Mollet</a:t>
            </a:r>
            <a:r>
              <a:rPr lang="en-US" altLang="en-US" sz="2200" b="1" dirty="0">
                <a:solidFill>
                  <a:srgbClr val="0000FF"/>
                </a:solidFill>
              </a:rPr>
              <a:t> &amp; </a:t>
            </a:r>
            <a:r>
              <a:rPr lang="en-US" altLang="en-US" sz="2200" b="1" dirty="0" err="1">
                <a:solidFill>
                  <a:srgbClr val="0000FF"/>
                </a:solidFill>
              </a:rPr>
              <a:t>Cailliet</a:t>
            </a:r>
            <a:r>
              <a:rPr lang="en-US" altLang="en-US" sz="2200" b="1" dirty="0">
                <a:solidFill>
                  <a:srgbClr val="0000FF"/>
                </a:solidFill>
              </a:rPr>
              <a:t>, 2002). </a:t>
            </a:r>
          </a:p>
          <a:p>
            <a:endParaRPr lang="en-US" altLang="en-US" sz="2200" b="1" dirty="0">
              <a:solidFill>
                <a:srgbClr val="0000FF"/>
              </a:solidFill>
            </a:endParaRPr>
          </a:p>
          <a:p>
            <a:r>
              <a:rPr lang="en-US" altLang="en-US" sz="2200" b="1" dirty="0">
                <a:solidFill>
                  <a:srgbClr val="0000FF"/>
                </a:solidFill>
              </a:rPr>
              <a:t>Jorgensen </a:t>
            </a:r>
            <a:r>
              <a:rPr lang="en-US" altLang="en-US" sz="2200" b="1" i="1" dirty="0">
                <a:solidFill>
                  <a:srgbClr val="0000FF"/>
                </a:solidFill>
              </a:rPr>
              <a:t>et al. </a:t>
            </a:r>
            <a:r>
              <a:rPr lang="en-US" altLang="en-US" sz="2200" b="1" dirty="0">
                <a:solidFill>
                  <a:srgbClr val="0000FF"/>
                </a:solidFill>
              </a:rPr>
              <a:t>(2010) sampled </a:t>
            </a:r>
            <a:r>
              <a:rPr lang="en-US" altLang="en-US" sz="2200" b="1" dirty="0" smtClean="0">
                <a:solidFill>
                  <a:srgbClr val="FF0000"/>
                </a:solidFill>
              </a:rPr>
              <a:t>179</a:t>
            </a:r>
            <a:r>
              <a:rPr lang="en-US" altLang="en-US" sz="2200" b="1" dirty="0" smtClean="0">
                <a:solidFill>
                  <a:srgbClr val="0000FF"/>
                </a:solidFill>
              </a:rPr>
              <a:t> White </a:t>
            </a:r>
            <a:r>
              <a:rPr lang="en-US" altLang="en-US" sz="2200" b="1" dirty="0">
                <a:solidFill>
                  <a:srgbClr val="0000FF"/>
                </a:solidFill>
              </a:rPr>
              <a:t>Sharks from the three locations below (Tomales Point, SE Farallon Islands, and </a:t>
            </a:r>
            <a:r>
              <a:rPr lang="en-US" altLang="en-US" sz="2200" b="1" dirty="0" err="1">
                <a:solidFill>
                  <a:srgbClr val="0000FF"/>
                </a:solidFill>
              </a:rPr>
              <a:t>Año</a:t>
            </a:r>
            <a:r>
              <a:rPr lang="en-US" altLang="en-US" sz="2200" b="1" dirty="0">
                <a:solidFill>
                  <a:srgbClr val="0000FF"/>
                </a:solidFill>
              </a:rPr>
              <a:t> Nuevo Island). However Chapple et al. (2011) only used data from the first two locations. Therefore, for our analysis, we only used data from those locations, not </a:t>
            </a:r>
            <a:r>
              <a:rPr lang="en-US" altLang="en-US" sz="2200" b="1" dirty="0" err="1">
                <a:solidFill>
                  <a:srgbClr val="0000FF"/>
                </a:solidFill>
              </a:rPr>
              <a:t>Año</a:t>
            </a:r>
            <a:r>
              <a:rPr lang="en-US" altLang="en-US" sz="2200" b="1" dirty="0">
                <a:solidFill>
                  <a:srgbClr val="0000FF"/>
                </a:solidFill>
              </a:rPr>
              <a:t> Nuevo Island, most closely reflecting how their estimate of 219 mature and sub-adult sharks was derived</a:t>
            </a:r>
            <a:r>
              <a:rPr lang="en-US" altLang="en-US" sz="2200" b="1" dirty="0" smtClean="0">
                <a:solidFill>
                  <a:srgbClr val="0000FF"/>
                </a:solidFill>
              </a:rPr>
              <a:t>. </a:t>
            </a:r>
            <a:endParaRPr lang="en-US" altLang="en-US" sz="2400" b="1" dirty="0">
              <a:solidFill>
                <a:srgbClr val="0000FF"/>
              </a:solidFill>
            </a:endParaRPr>
          </a:p>
          <a:p>
            <a:endParaRPr lang="en-US" altLang="en-US" sz="2400" b="1" dirty="0">
              <a:solidFill>
                <a:srgbClr val="0000FF"/>
              </a:solidFill>
            </a:endParaRPr>
          </a:p>
          <a:p>
            <a:r>
              <a:rPr lang="en-US" altLang="en-US" sz="2400" b="1" dirty="0">
                <a:solidFill>
                  <a:srgbClr val="0000FF"/>
                </a:solidFill>
              </a:rPr>
              <a:t> </a:t>
            </a:r>
          </a:p>
          <a:p>
            <a:endParaRPr lang="en-US" altLang="en-US" sz="2400" b="1" dirty="0">
              <a:solidFill>
                <a:srgbClr val="0000FF"/>
              </a:solidFill>
            </a:endParaRPr>
          </a:p>
          <a:p>
            <a:endParaRPr lang="en-US" altLang="en-US" sz="2400" b="1" dirty="0">
              <a:solidFill>
                <a:srgbClr val="0000FF"/>
              </a:solidFill>
            </a:endParaRPr>
          </a:p>
          <a:p>
            <a:endParaRPr lang="en-US" altLang="en-US" sz="2400" b="1" dirty="0">
              <a:solidFill>
                <a:srgbClr val="0000FF"/>
              </a:solidFill>
            </a:endParaRPr>
          </a:p>
          <a:p>
            <a:endParaRPr lang="en-US" altLang="en-US" sz="2400" b="1" dirty="0">
              <a:solidFill>
                <a:srgbClr val="0000FF"/>
              </a:solidFill>
            </a:endParaRPr>
          </a:p>
          <a:p>
            <a:endParaRPr lang="en-US" altLang="en-US" sz="2400" b="1" dirty="0">
              <a:solidFill>
                <a:srgbClr val="0000FF"/>
              </a:solidFill>
            </a:endParaRPr>
          </a:p>
          <a:p>
            <a:endParaRPr lang="en-US" altLang="en-US" sz="2400" b="1" dirty="0">
              <a:solidFill>
                <a:srgbClr val="0000FF"/>
              </a:solidFill>
            </a:endParaRPr>
          </a:p>
          <a:p>
            <a:r>
              <a:rPr lang="en-US" altLang="en-US" sz="2400" b="1" dirty="0">
                <a:solidFill>
                  <a:srgbClr val="0000FF"/>
                </a:solidFill>
              </a:rPr>
              <a:t>  </a:t>
            </a:r>
          </a:p>
          <a:p>
            <a:r>
              <a:rPr lang="en-US" altLang="en-US" sz="2400" b="1" dirty="0">
                <a:solidFill>
                  <a:srgbClr val="0000FF"/>
                </a:solidFill>
              </a:rPr>
              <a:t> </a:t>
            </a:r>
          </a:p>
          <a:p>
            <a:endParaRPr lang="en-US" altLang="en-US" sz="2000" b="1" dirty="0">
              <a:solidFill>
                <a:srgbClr val="0000FF"/>
              </a:solidFill>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7969" y="3968309"/>
            <a:ext cx="2905125" cy="281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9805" y="3933711"/>
            <a:ext cx="3429000" cy="2795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788255" y="4467074"/>
            <a:ext cx="2397609" cy="1839385"/>
            <a:chOff x="788255" y="4467074"/>
            <a:chExt cx="2397609" cy="1839385"/>
          </a:xfrm>
        </p:grpSpPr>
        <p:pic>
          <p:nvPicPr>
            <p:cNvPr id="6" name="Picture 5"/>
            <p:cNvPicPr>
              <a:picLocks noChangeAspect="1"/>
            </p:cNvPicPr>
            <p:nvPr/>
          </p:nvPicPr>
          <p:blipFill>
            <a:blip r:embed="rId4"/>
            <a:stretch>
              <a:fillRect/>
            </a:stretch>
          </p:blipFill>
          <p:spPr>
            <a:xfrm>
              <a:off x="788255" y="4467074"/>
              <a:ext cx="2397609" cy="1839385"/>
            </a:xfrm>
            <a:prstGeom prst="rect">
              <a:avLst/>
            </a:prstGeom>
          </p:spPr>
        </p:pic>
        <p:sp>
          <p:nvSpPr>
            <p:cNvPr id="7" name="TextBox 6"/>
            <p:cNvSpPr txBox="1"/>
            <p:nvPr/>
          </p:nvSpPr>
          <p:spPr>
            <a:xfrm>
              <a:off x="1901185" y="6017488"/>
              <a:ext cx="1239016" cy="246221"/>
            </a:xfrm>
            <a:prstGeom prst="rect">
              <a:avLst/>
            </a:prstGeom>
            <a:noFill/>
          </p:spPr>
          <p:txBody>
            <a:bodyPr wrap="none" rtlCol="0">
              <a:spAutoFit/>
            </a:bodyPr>
            <a:lstStyle/>
            <a:p>
              <a:r>
                <a:rPr lang="en-US" dirty="0" smtClean="0"/>
                <a:t>Ken Goldman Photo</a:t>
              </a:r>
              <a:endParaRPr lang="en-US" dirty="0"/>
            </a:p>
          </p:txBody>
        </p:sp>
      </p:gr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0" y="0"/>
            <a:ext cx="10287000" cy="714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New Roman" pitchFamily="18" charset="0"/>
                <a:ea typeface="MS PGothic" pitchFamily="34" charset="-128"/>
              </a:defRPr>
            </a:lvl1pPr>
            <a:lvl2pPr marL="742950" indent="-285750">
              <a:defRPr sz="1000">
                <a:solidFill>
                  <a:schemeClr val="tx1"/>
                </a:solidFill>
                <a:latin typeface="Times New Roman" pitchFamily="18" charset="0"/>
                <a:ea typeface="MS PGothic" pitchFamily="34" charset="-128"/>
              </a:defRPr>
            </a:lvl2pPr>
            <a:lvl3pPr marL="1143000" indent="-228600">
              <a:defRPr sz="1000">
                <a:solidFill>
                  <a:schemeClr val="tx1"/>
                </a:solidFill>
                <a:latin typeface="Times New Roman" pitchFamily="18" charset="0"/>
                <a:ea typeface="MS PGothic" pitchFamily="34" charset="-128"/>
              </a:defRPr>
            </a:lvl3pPr>
            <a:lvl4pPr marL="1600200" indent="-228600">
              <a:defRPr sz="1000">
                <a:solidFill>
                  <a:schemeClr val="tx1"/>
                </a:solidFill>
                <a:latin typeface="Times New Roman" pitchFamily="18" charset="0"/>
                <a:ea typeface="MS PGothic" pitchFamily="34" charset="-128"/>
              </a:defRPr>
            </a:lvl4pPr>
            <a:lvl5pPr marL="2057400" indent="-228600">
              <a:defRPr sz="1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000">
                <a:solidFill>
                  <a:schemeClr val="tx1"/>
                </a:solidFill>
                <a:latin typeface="Times New Roman" pitchFamily="18" charset="0"/>
                <a:ea typeface="MS PGothic" pitchFamily="34" charset="-128"/>
              </a:defRPr>
            </a:lvl9pPr>
          </a:lstStyle>
          <a:p>
            <a:r>
              <a:rPr lang="en-US" altLang="en-US" sz="2800" b="1" i="1" dirty="0">
                <a:solidFill>
                  <a:srgbClr val="0000FF"/>
                </a:solidFill>
              </a:rPr>
              <a:t>	       </a:t>
            </a:r>
            <a:r>
              <a:rPr lang="en-US" altLang="en-US" sz="2800" b="1" dirty="0">
                <a:solidFill>
                  <a:srgbClr val="0000FF"/>
                </a:solidFill>
              </a:rPr>
              <a:t>AGE- &amp; SIZE-BASED FREQUENCIES</a:t>
            </a:r>
          </a:p>
          <a:p>
            <a:endParaRPr lang="en-US" altLang="en-US" sz="2400" b="1" dirty="0">
              <a:solidFill>
                <a:srgbClr val="0000FF"/>
              </a:solidFill>
            </a:endParaRPr>
          </a:p>
          <a:p>
            <a:r>
              <a:rPr lang="en-US" altLang="en-US" sz="2000" b="1" dirty="0">
                <a:solidFill>
                  <a:srgbClr val="0000FF"/>
                </a:solidFill>
              </a:rPr>
              <a:t>	The size-frequency and sex of the sharks sampled by </a:t>
            </a:r>
            <a:r>
              <a:rPr lang="en-US" altLang="en-US" sz="2000" b="1" dirty="0" err="1">
                <a:solidFill>
                  <a:srgbClr val="0000FF"/>
                </a:solidFill>
              </a:rPr>
              <a:t>Chapple</a:t>
            </a:r>
            <a:r>
              <a:rPr lang="en-US" altLang="en-US" sz="2000" b="1" dirty="0">
                <a:solidFill>
                  <a:srgbClr val="0000FF"/>
                </a:solidFill>
              </a:rPr>
              <a:t> </a:t>
            </a:r>
            <a:r>
              <a:rPr lang="en-US" altLang="en-US" sz="2000" b="1" i="1" dirty="0">
                <a:solidFill>
                  <a:srgbClr val="0000FF"/>
                </a:solidFill>
              </a:rPr>
              <a:t>et al. </a:t>
            </a:r>
            <a:r>
              <a:rPr lang="en-US" altLang="en-US" sz="2000" b="1" dirty="0">
                <a:solidFill>
                  <a:srgbClr val="0000FF"/>
                </a:solidFill>
              </a:rPr>
              <a:t>(2011)</a:t>
            </a:r>
          </a:p>
          <a:p>
            <a:r>
              <a:rPr lang="en-US" altLang="en-US" sz="2000" b="1" dirty="0">
                <a:solidFill>
                  <a:srgbClr val="0000FF"/>
                </a:solidFill>
              </a:rPr>
              <a:t>	can be inferred from Jorgensen </a:t>
            </a:r>
            <a:r>
              <a:rPr lang="en-US" altLang="en-US" sz="2000" b="1" i="1" dirty="0">
                <a:solidFill>
                  <a:srgbClr val="0000FF"/>
                </a:solidFill>
              </a:rPr>
              <a:t>et al. </a:t>
            </a:r>
            <a:r>
              <a:rPr lang="en-US" altLang="en-US" sz="2000" b="1" dirty="0">
                <a:solidFill>
                  <a:srgbClr val="0000FF"/>
                </a:solidFill>
              </a:rPr>
              <a:t>(2010) as both studies were run in parallel.  </a:t>
            </a:r>
          </a:p>
          <a:p>
            <a:endParaRPr lang="en-US" altLang="en-US" sz="2400" b="1" dirty="0">
              <a:solidFill>
                <a:srgbClr val="0000FF"/>
              </a:solidFill>
            </a:endParaRPr>
          </a:p>
          <a:p>
            <a:endParaRPr lang="en-US" altLang="en-US" sz="2000" b="1" dirty="0">
              <a:solidFill>
                <a:srgbClr val="0000FF"/>
              </a:solidFill>
            </a:endParaRPr>
          </a:p>
          <a:p>
            <a:endParaRPr lang="en-US" altLang="en-US" sz="2000" b="1" dirty="0">
              <a:solidFill>
                <a:srgbClr val="0000FF"/>
              </a:solidFill>
            </a:endParaRPr>
          </a:p>
          <a:p>
            <a:endParaRPr lang="en-US" altLang="en-US" sz="2000" b="1" dirty="0">
              <a:solidFill>
                <a:srgbClr val="0000FF"/>
              </a:solidFill>
            </a:endParaRPr>
          </a:p>
          <a:p>
            <a:endParaRPr lang="en-US" altLang="en-US" sz="2000" b="1" dirty="0">
              <a:solidFill>
                <a:srgbClr val="0000FF"/>
              </a:solidFill>
            </a:endParaRPr>
          </a:p>
          <a:p>
            <a:endParaRPr lang="en-US" altLang="en-US" sz="2000" b="1" dirty="0">
              <a:solidFill>
                <a:srgbClr val="0000FF"/>
              </a:solidFill>
            </a:endParaRPr>
          </a:p>
          <a:p>
            <a:endParaRPr lang="en-US" altLang="en-US" sz="2000" b="1" dirty="0">
              <a:solidFill>
                <a:srgbClr val="0000FF"/>
              </a:solidFill>
            </a:endParaRPr>
          </a:p>
          <a:p>
            <a:endParaRPr lang="en-US" altLang="en-US" sz="2000" b="1" dirty="0">
              <a:solidFill>
                <a:srgbClr val="0000FF"/>
              </a:solidFill>
            </a:endParaRPr>
          </a:p>
          <a:p>
            <a:endParaRPr lang="en-US" altLang="en-US" sz="2000" b="1" dirty="0">
              <a:solidFill>
                <a:srgbClr val="0000FF"/>
              </a:solidFill>
            </a:endParaRPr>
          </a:p>
          <a:p>
            <a:endParaRPr lang="en-US" altLang="en-US" sz="2000" b="1" dirty="0">
              <a:solidFill>
                <a:srgbClr val="0000FF"/>
              </a:solidFill>
            </a:endParaRPr>
          </a:p>
          <a:p>
            <a:endParaRPr lang="en-US" altLang="en-US" sz="2000" b="1" dirty="0">
              <a:solidFill>
                <a:srgbClr val="0000FF"/>
              </a:solidFill>
            </a:endParaRPr>
          </a:p>
          <a:p>
            <a:r>
              <a:rPr lang="en-US" altLang="en-US" sz="2000" b="1" dirty="0">
                <a:solidFill>
                  <a:srgbClr val="0000FF"/>
                </a:solidFill>
              </a:rPr>
              <a:t>	We generated sex-specific size frequencies for the 130 White Sharks enumerated by 	Jorgensen </a:t>
            </a:r>
            <a:r>
              <a:rPr lang="en-US" altLang="en-US" sz="2000" b="1" i="1" dirty="0">
                <a:solidFill>
                  <a:srgbClr val="0000FF"/>
                </a:solidFill>
              </a:rPr>
              <a:t>et al. </a:t>
            </a:r>
            <a:r>
              <a:rPr lang="en-US" altLang="en-US" sz="2000" b="1" dirty="0">
                <a:solidFill>
                  <a:srgbClr val="0000FF"/>
                </a:solidFill>
              </a:rPr>
              <a:t>(2010), assuming that these are the same sharks sampled by the 	parallel study of </a:t>
            </a:r>
            <a:r>
              <a:rPr lang="en-US" altLang="en-US" sz="2000" b="1" dirty="0" err="1">
                <a:solidFill>
                  <a:srgbClr val="0000FF"/>
                </a:solidFill>
              </a:rPr>
              <a:t>Chapple</a:t>
            </a:r>
            <a:r>
              <a:rPr lang="en-US" altLang="en-US" sz="2000" b="1" dirty="0">
                <a:solidFill>
                  <a:srgbClr val="0000FF"/>
                </a:solidFill>
              </a:rPr>
              <a:t> </a:t>
            </a:r>
            <a:r>
              <a:rPr lang="en-US" altLang="en-US" sz="2000" b="1" i="1" dirty="0">
                <a:solidFill>
                  <a:srgbClr val="0000FF"/>
                </a:solidFill>
              </a:rPr>
              <a:t>et al. </a:t>
            </a:r>
            <a:r>
              <a:rPr lang="en-US" altLang="en-US" sz="2000" b="1" dirty="0">
                <a:solidFill>
                  <a:srgbClr val="0000FF"/>
                </a:solidFill>
              </a:rPr>
              <a:t>(2011), for which no data on individual sharks were 	provided. See the next </a:t>
            </a:r>
            <a:r>
              <a:rPr lang="en-US" altLang="en-US" sz="2000" b="1" dirty="0" smtClean="0">
                <a:solidFill>
                  <a:srgbClr val="0000FF"/>
                </a:solidFill>
              </a:rPr>
              <a:t>slides </a:t>
            </a:r>
            <a:r>
              <a:rPr lang="en-US" altLang="en-US" sz="2000" b="1" dirty="0">
                <a:solidFill>
                  <a:srgbClr val="0000FF"/>
                </a:solidFill>
              </a:rPr>
              <a:t>for the data…</a:t>
            </a:r>
          </a:p>
          <a:p>
            <a:endParaRPr lang="en-US" altLang="en-US" sz="2000" b="1" dirty="0">
              <a:solidFill>
                <a:srgbClr val="0000FF"/>
              </a:solidFill>
            </a:endParaRPr>
          </a:p>
          <a:p>
            <a:endParaRPr lang="en-US" altLang="en-US" sz="2000" b="1" dirty="0">
              <a:solidFill>
                <a:srgbClr val="0000FF"/>
              </a:solidFill>
            </a:endParaRPr>
          </a:p>
          <a:p>
            <a:r>
              <a:rPr lang="en-US" altLang="en-US" sz="2000" b="1" dirty="0">
                <a:solidFill>
                  <a:srgbClr val="0000FF"/>
                </a:solidFill>
              </a:rPr>
              <a:t>	</a:t>
            </a:r>
            <a:endParaRPr lang="en-US" altLang="en-US" sz="2200" b="1" dirty="0">
              <a:solidFill>
                <a:srgbClr val="0000FF"/>
              </a:solidFill>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803400"/>
            <a:ext cx="6754813" cy="299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3299</TotalTime>
  <Words>2359</Words>
  <Application>Microsoft Macintosh PowerPoint</Application>
  <PresentationFormat>35mm Slides</PresentationFormat>
  <Paragraphs>450</Paragraphs>
  <Slides>29</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Office Theme</vt:lpstr>
      <vt:lpstr>Document</vt:lpstr>
      <vt:lpstr>Using demographic analysis to assess the population size of shark species: a test using the White Shark (Carcharodon carcharias) sub-population off central California, USA   Gregor M. Cailliet1, Kenneth J. Goldman2 ,, Henry F. Mollet1,3 1Moss Landing Marine Laboratories, Moss Landing CA 95039-9647, USA 2 Alaska Department of Fish and Game, 3298 Douglas Place, Homer, AK 99603 USA 3 Monterey Bay Aquarium, 886 Cannery Row, Monterey, CA 93940-1023 USA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Moss Landing Marine Laboratories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Demography of the female shortfin mako shark, Isurus oxyrinchus, using stage-based matrix models, Leslie matrices, and life history tables.   H. F. Mollet and G. M. Cailliet Moss Landing Marine Laboratories, Moss Landing CA 95039-9647, USA  Corresponding author email: mollet@pacbell.net; Fax: 1-831-644-7597</dc:title>
  <dc:creator>Gregor Cailliet</dc:creator>
  <cp:lastModifiedBy>Gregor Cailliet</cp:lastModifiedBy>
  <cp:revision>77</cp:revision>
  <cp:lastPrinted>2001-05-09T22:52:07Z</cp:lastPrinted>
  <dcterms:created xsi:type="dcterms:W3CDTF">2001-05-04T19:10:24Z</dcterms:created>
  <dcterms:modified xsi:type="dcterms:W3CDTF">2014-07-31T05:51:09Z</dcterms:modified>
</cp:coreProperties>
</file>